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71"/>
  </p:notesMasterIdLst>
  <p:sldIdLst>
    <p:sldId id="258" r:id="rId3"/>
    <p:sldId id="287" r:id="rId4"/>
    <p:sldId id="288" r:id="rId5"/>
    <p:sldId id="261" r:id="rId6"/>
    <p:sldId id="311" r:id="rId7"/>
    <p:sldId id="331" r:id="rId8"/>
    <p:sldId id="291" r:id="rId9"/>
    <p:sldId id="370" r:id="rId10"/>
    <p:sldId id="294" r:id="rId11"/>
    <p:sldId id="293" r:id="rId12"/>
    <p:sldId id="296" r:id="rId13"/>
    <p:sldId id="297" r:id="rId14"/>
    <p:sldId id="304" r:id="rId15"/>
    <p:sldId id="332" r:id="rId16"/>
    <p:sldId id="316" r:id="rId17"/>
    <p:sldId id="313" r:id="rId18"/>
    <p:sldId id="314" r:id="rId19"/>
    <p:sldId id="315" r:id="rId20"/>
    <p:sldId id="318" r:id="rId21"/>
    <p:sldId id="319" r:id="rId22"/>
    <p:sldId id="333" r:id="rId23"/>
    <p:sldId id="367" r:id="rId24"/>
    <p:sldId id="323" r:id="rId25"/>
    <p:sldId id="320" r:id="rId26"/>
    <p:sldId id="334" r:id="rId27"/>
    <p:sldId id="335" r:id="rId28"/>
    <p:sldId id="336" r:id="rId29"/>
    <p:sldId id="337" r:id="rId30"/>
    <p:sldId id="338" r:id="rId31"/>
    <p:sldId id="345" r:id="rId32"/>
    <p:sldId id="301" r:id="rId33"/>
    <p:sldId id="349" r:id="rId34"/>
    <p:sldId id="352" r:id="rId35"/>
    <p:sldId id="353" r:id="rId36"/>
    <p:sldId id="305" r:id="rId37"/>
    <p:sldId id="306" r:id="rId38"/>
    <p:sldId id="307" r:id="rId39"/>
    <p:sldId id="347" r:id="rId40"/>
    <p:sldId id="366" r:id="rId41"/>
    <p:sldId id="369" r:id="rId42"/>
    <p:sldId id="324" r:id="rId43"/>
    <p:sldId id="354" r:id="rId44"/>
    <p:sldId id="344" r:id="rId45"/>
    <p:sldId id="340" r:id="rId46"/>
    <p:sldId id="327" r:id="rId47"/>
    <p:sldId id="328" r:id="rId48"/>
    <p:sldId id="343" r:id="rId49"/>
    <p:sldId id="358" r:id="rId50"/>
    <p:sldId id="359" r:id="rId51"/>
    <p:sldId id="361" r:id="rId52"/>
    <p:sldId id="360" r:id="rId53"/>
    <p:sldId id="364" r:id="rId54"/>
    <p:sldId id="365" r:id="rId55"/>
    <p:sldId id="285" r:id="rId56"/>
    <p:sldId id="290" r:id="rId57"/>
    <p:sldId id="263" r:id="rId58"/>
    <p:sldId id="264" r:id="rId59"/>
    <p:sldId id="265" r:id="rId60"/>
    <p:sldId id="266" r:id="rId61"/>
    <p:sldId id="279" r:id="rId62"/>
    <p:sldId id="281" r:id="rId63"/>
    <p:sldId id="280" r:id="rId64"/>
    <p:sldId id="270" r:id="rId65"/>
    <p:sldId id="271" r:id="rId66"/>
    <p:sldId id="273" r:id="rId67"/>
    <p:sldId id="274" r:id="rId68"/>
    <p:sldId id="368" r:id="rId69"/>
    <p:sldId id="282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bazab\Desktop\pancreas\NCDB-PANC-NEOADJ-PC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The pathological complete response  (pCR) according to the neoadjuvant chemotherapy to surgery interval NCT-S (p &lt;0.001).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Sheet2!$B$11</c:f>
              <c:strCache>
                <c:ptCount val="1"/>
                <c:pt idx="0">
                  <c:v>pCR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5/510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CB-2545-8AFD-B8AF3EFA14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9/551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CB-2545-8AFD-B8AF3EFA14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8/462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CB-2545-8AFD-B8AF3EFA144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12/403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CB-2545-8AFD-B8AF3EFA144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10/167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CB-2545-8AFD-B8AF3EFA1440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Sheet2!$A$12:$A$16</c:f>
              <c:strCache>
                <c:ptCount val="5"/>
                <c:pt idx="0">
                  <c:v>First NCT-S quintile (8-11 wks, n=510 pts)</c:v>
                </c:pt>
                <c:pt idx="1">
                  <c:v>Second NCT-S quintile (12-14 wks, n=551 pts)</c:v>
                </c:pt>
                <c:pt idx="2">
                  <c:v>Third NCT-S quintile (15-19 wks, n=462 pts)</c:v>
                </c:pt>
                <c:pt idx="3">
                  <c:v>Fourth NCT-S quintile (20-29 wks, n=403 pts)</c:v>
                </c:pt>
                <c:pt idx="4">
                  <c:v>Fifth NCT-S quintile (&gt;29 wks, n=167 pts)</c:v>
                </c:pt>
              </c:strCache>
            </c:strRef>
          </c:cat>
          <c:val>
            <c:numRef>
              <c:f>Sheet2!$B$12:$B$16</c:f>
              <c:numCache>
                <c:formatCode>General</c:formatCode>
                <c:ptCount val="5"/>
                <c:pt idx="0">
                  <c:v>9.8039215686274508E-3</c:v>
                </c:pt>
                <c:pt idx="1">
                  <c:v>1.6333938294010888E-2</c:v>
                </c:pt>
                <c:pt idx="2">
                  <c:v>1.7316017316017316E-2</c:v>
                </c:pt>
                <c:pt idx="3">
                  <c:v>2.9776674937965261E-2</c:v>
                </c:pt>
                <c:pt idx="4">
                  <c:v>5.9880239520958084E-2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CB-2545-8AFD-B8AF3EFA1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874624"/>
        <c:axId val="132876160"/>
      </c:barChart>
      <c:catAx>
        <c:axId val="1328746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2876160"/>
        <c:crosses val="autoZero"/>
        <c:auto val="1"/>
        <c:lblAlgn val="ctr"/>
        <c:lblOffset val="100"/>
        <c:noMultiLvlLbl val="0"/>
      </c:catAx>
      <c:valAx>
        <c:axId val="132876160"/>
        <c:scaling>
          <c:orientation val="minMax"/>
        </c:scaling>
        <c:delete val="0"/>
        <c:axPos val="b"/>
        <c:numFmt formatCode="0%" sourceLinked="0"/>
        <c:majorTickMark val="out"/>
        <c:minorTickMark val="none"/>
        <c:tickLblPos val="nextTo"/>
        <c:crossAx val="13287462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CC59C-30A9-4A37-B903-5D0095FFEE42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237F8-138A-45A5-A69F-D08CF2A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71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4AE9DE-44B7-4693-9669-C01D70F7246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9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4AE9DE-44B7-4693-9669-C01D70F7246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237F8-138A-45A5-A69F-D08CF2ACEF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2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237F8-138A-45A5-A69F-D08CF2ACEF5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7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49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936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911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63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37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134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53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1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2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848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471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567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971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569913"/>
            <a:ext cx="1951037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702300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56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5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5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4CFEA-6E26-4D42-9AA1-30079F78E21B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D0D7B-9DE2-407A-81C1-E992DFA0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46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9913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92355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572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47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636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795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30213" indent="-323850" algn="l" defTabSz="457200" rtl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google.com/url?sa=i&amp;rct=j&amp;q=&amp;esrc=s&amp;source=images&amp;cd=&amp;cad=rja&amp;uact=8&amp;ved=0ahUKEwic6O3c1d3XAhXok-AKHX2wB6kQjRwIBw&amp;url=https://azgovernor.gov/governor/blog/2016/06/arizonas-economy-poised-continued-growth&amp;psig=AOvVaw0cSniMeJkgJjv7PYLlMiki&amp;ust=151183471921726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h5Ijb56LeAhVtS98KHbiNAYwQjRx6BAgBEAU&amp;url=https://slideplayer.com/slide/3108624/&amp;psig=AOvVaw0PYwWqvRxb5ugq25OgCRTr&amp;ust=154059857874459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jDr-Wj17neAhVoS98KHTynAmUQjRx6BAgBEAQ&amp;url=http://museum.wa.gov.au/sites/default/files/ImagingAncientEgyptAbuSimbel.pdf&amp;psig=AOvVaw2KEwNVuw8018ewMe1vk3Li&amp;ust=1541384579915937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jqyOOzwt3XAhVSRN8KHWSYDp8QjRwIBw&amp;url=https://www.visittheusa.com/destination/san-antonio&amp;psig=AOvVaw08L2OB-GyVPNGHUlHBruFE&amp;ust=151182961871207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IGOR MACEDO\Desktop\Award presentation\Image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1B039-C52C-405B-AA4F-F2D2121D5B6F}"/>
              </a:ext>
            </a:extLst>
          </p:cNvPr>
          <p:cNvSpPr txBox="1"/>
          <p:nvPr/>
        </p:nvSpPr>
        <p:spPr>
          <a:xfrm>
            <a:off x="756589" y="3068143"/>
            <a:ext cx="78006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en-US" sz="2400" dirty="0">
              <a:latin typeface="Century Gothic" panose="020B0502020202020204" pitchFamily="34" charset="0"/>
            </a:endParaRPr>
          </a:p>
          <a:p>
            <a:pPr algn="ctr" defTabSz="457200"/>
            <a:endParaRPr lang="en-US" sz="2400" dirty="0">
              <a:latin typeface="Century Gothic" panose="020B0502020202020204" pitchFamily="34" charset="0"/>
            </a:endParaRPr>
          </a:p>
          <a:p>
            <a:pPr algn="ctr" defTabSz="457200"/>
            <a:r>
              <a:rPr lang="en-US" sz="2800" b="1" dirty="0">
                <a:latin typeface="Century Gothic" panose="020B0502020202020204" pitchFamily="34" charset="0"/>
              </a:rPr>
              <a:t>“Nothing To Disclose”</a:t>
            </a:r>
          </a:p>
          <a:p>
            <a:pPr algn="ctr" defTabSz="457200"/>
            <a:endParaRPr lang="en-US" sz="2400" dirty="0">
              <a:latin typeface="Century Gothic" panose="020B0502020202020204" pitchFamily="34" charset="0"/>
            </a:endParaRPr>
          </a:p>
          <a:p>
            <a:pPr algn="ctr" defTabSz="457200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92BF1-1298-4F56-824D-D953D9005745}"/>
              </a:ext>
            </a:extLst>
          </p:cNvPr>
          <p:cNvSpPr txBox="1"/>
          <p:nvPr/>
        </p:nvSpPr>
        <p:spPr>
          <a:xfrm>
            <a:off x="-76200" y="3198167"/>
            <a:ext cx="900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latin typeface="Century Gothic" panose="020B0502020202020204" pitchFamily="34" charset="0"/>
              </a:rPr>
              <a:t>Basem Azab, MD, </a:t>
            </a:r>
            <a:r>
              <a:rPr lang="en-US" sz="2400" b="1" dirty="0" err="1">
                <a:latin typeface="Century Gothic" panose="020B0502020202020204" pitchFamily="34" charset="0"/>
              </a:rPr>
              <a:t>Ms</a:t>
            </a:r>
            <a:r>
              <a:rPr lang="en-US" sz="2400" b="1" dirty="0">
                <a:latin typeface="Century Gothic" panose="020B0502020202020204" pitchFamily="34" charset="0"/>
              </a:rPr>
              <a:t>, FACP, FCAS</a:t>
            </a:r>
          </a:p>
        </p:txBody>
      </p:sp>
      <p:pic>
        <p:nvPicPr>
          <p:cNvPr id="1029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8" y="4820515"/>
            <a:ext cx="7773542" cy="18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91800" y="-304800"/>
            <a:ext cx="2296801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Extended preoperative chemotherapy </a:t>
            </a:r>
          </a:p>
          <a:p>
            <a:pPr algn="ctr"/>
            <a:r>
              <a:rPr lang="en-US" sz="4400" dirty="0"/>
              <a:t>And preoperative radiotherapy </a:t>
            </a:r>
          </a:p>
          <a:p>
            <a:pPr algn="ctr"/>
            <a:r>
              <a:rPr lang="en-US" sz="4400" dirty="0"/>
              <a:t> In pancreas cancer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" y="246221"/>
            <a:ext cx="915314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Predictors of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tumor response to neoadjuvant therapy in pancreatic c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ancer </a:t>
            </a:r>
          </a:p>
        </p:txBody>
      </p:sp>
    </p:spTree>
    <p:extLst>
      <p:ext uri="{BB962C8B-B14F-4D97-AF65-F5344CB8AC3E}">
        <p14:creationId xmlns:p14="http://schemas.microsoft.com/office/powerpoint/2010/main" val="759029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78118" cy="47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14604"/>
            <a:ext cx="7620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7865" y="1600200"/>
            <a:ext cx="7933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FOLFIRINOX and Gem-</a:t>
            </a:r>
            <a:r>
              <a:rPr lang="en-US" sz="4000" b="1" dirty="0" err="1"/>
              <a:t>abraxane</a:t>
            </a:r>
            <a:r>
              <a:rPr lang="en-US" sz="4000" b="1" dirty="0"/>
              <a:t> era. </a:t>
            </a:r>
          </a:p>
        </p:txBody>
      </p:sp>
    </p:spTree>
    <p:extLst>
      <p:ext uri="{BB962C8B-B14F-4D97-AF65-F5344CB8AC3E}">
        <p14:creationId xmlns:p14="http://schemas.microsoft.com/office/powerpoint/2010/main" val="285265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3" y="838200"/>
            <a:ext cx="677250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63548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Conroy</a:t>
            </a:r>
            <a:r>
              <a:rPr lang="fr-FR" b="1" dirty="0"/>
              <a:t> et al</a:t>
            </a:r>
            <a:r>
              <a:rPr lang="en-US" b="1" dirty="0"/>
              <a:t>. FOLFIRINOX vs. gemcitabine for metastatic  PC. </a:t>
            </a:r>
            <a:r>
              <a:rPr lang="en-US" b="1" i="1" dirty="0"/>
              <a:t>NEJM </a:t>
            </a:r>
            <a:r>
              <a:rPr lang="en-US" b="1" dirty="0"/>
              <a:t>2011.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15 -&gt; 48 centers. phase 3.</a:t>
            </a:r>
          </a:p>
          <a:p>
            <a:pPr algn="ctr"/>
            <a:r>
              <a:rPr lang="en-US" b="1" dirty="0"/>
              <a:t>342 patients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3" y="4876800"/>
            <a:ext cx="252389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0" y="2970415"/>
            <a:ext cx="131884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152400"/>
            <a:ext cx="2413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ACCORD trial</a:t>
            </a:r>
          </a:p>
        </p:txBody>
      </p:sp>
    </p:spTree>
    <p:extLst>
      <p:ext uri="{BB962C8B-B14F-4D97-AF65-F5344CB8AC3E}">
        <p14:creationId xmlns:p14="http://schemas.microsoft.com/office/powerpoint/2010/main" val="317928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696897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486" y="304800"/>
            <a:ext cx="16102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Von Hoff et al. </a:t>
            </a:r>
          </a:p>
          <a:p>
            <a:r>
              <a:rPr lang="en-US" b="1" i="1" dirty="0"/>
              <a:t>NEJM</a:t>
            </a:r>
            <a:r>
              <a:rPr lang="en-US" b="1" dirty="0"/>
              <a:t>. 2013.</a:t>
            </a:r>
          </a:p>
          <a:p>
            <a:r>
              <a:rPr lang="en-US" b="1" dirty="0"/>
              <a:t>Met PC</a:t>
            </a:r>
          </a:p>
          <a:p>
            <a:r>
              <a:rPr lang="en-US" b="1" dirty="0"/>
              <a:t>&gt;800patients.</a:t>
            </a:r>
          </a:p>
          <a:p>
            <a:r>
              <a:rPr lang="en-US" b="1" dirty="0" err="1"/>
              <a:t>Multicenters</a:t>
            </a:r>
            <a:r>
              <a:rPr lang="en-US" b="1" dirty="0"/>
              <a:t>.</a:t>
            </a:r>
          </a:p>
          <a:p>
            <a:r>
              <a:rPr lang="en-US" b="1" dirty="0"/>
              <a:t>Phase 3.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192842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 descr="Image result for arizon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566863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010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0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369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54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3901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5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9143999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340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5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3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13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0"/>
            <a:r>
              <a:rPr lang="en-US" sz="1200" dirty="0">
                <a:latin typeface="Arial" charset="0"/>
                <a:ea typeface="+mn-ea"/>
              </a:rPr>
              <a:t>Presented By Thierry Conroy at 2018 ASCO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3887732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IGOR MACEDO\Desktop\Award presentation\Imag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egypt N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73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Which chemo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4400" b="1" dirty="0"/>
              <a:t>FOLFIRINOX / Gem-</a:t>
            </a:r>
            <a:r>
              <a:rPr lang="en-US" sz="4400" b="1" dirty="0" err="1"/>
              <a:t>Abraxane</a:t>
            </a:r>
            <a:r>
              <a:rPr lang="en-US" sz="4400" b="1" dirty="0"/>
              <a:t> </a:t>
            </a:r>
          </a:p>
          <a:p>
            <a:pPr marL="0" indent="0" algn="ctr">
              <a:buNone/>
            </a:pPr>
            <a:r>
              <a:rPr lang="en-US" sz="9600" b="1" dirty="0"/>
              <a:t>√</a:t>
            </a:r>
          </a:p>
          <a:p>
            <a:endParaRPr lang="en-US" dirty="0"/>
          </a:p>
        </p:txBody>
      </p:sp>
      <p:pic>
        <p:nvPicPr>
          <p:cNvPr id="5" name="Picture 4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76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Neo vs adjuvant?</a:t>
            </a:r>
            <a:br>
              <a:rPr lang="en-US" b="1" dirty="0"/>
            </a:br>
            <a:r>
              <a:rPr lang="en-US" b="1" dirty="0"/>
              <a:t>“Neoadjuvant vs upfront surgery ?”</a:t>
            </a:r>
          </a:p>
        </p:txBody>
      </p:sp>
      <p:pic>
        <p:nvPicPr>
          <p:cNvPr id="3" name="Picture 2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6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162800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Background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495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Pros of NCT+-RT:</a:t>
            </a:r>
          </a:p>
          <a:p>
            <a:pPr lvl="1"/>
            <a:r>
              <a:rPr lang="en-US" sz="2400" b="1" dirty="0"/>
              <a:t>Higher rate of R0</a:t>
            </a:r>
          </a:p>
          <a:p>
            <a:pPr lvl="1"/>
            <a:r>
              <a:rPr lang="en-US" sz="2400" b="1" dirty="0"/>
              <a:t>Higher rate of pN0 stage</a:t>
            </a:r>
          </a:p>
          <a:p>
            <a:pPr lvl="1"/>
            <a:r>
              <a:rPr lang="en-US" sz="2400" b="1" dirty="0"/>
              <a:t>Higher rate of treatment completion </a:t>
            </a:r>
          </a:p>
          <a:p>
            <a:pPr lvl="1"/>
            <a:r>
              <a:rPr lang="en-US" sz="2400" b="1" dirty="0"/>
              <a:t>Proper time to evaluate both cancer biology &amp; host response</a:t>
            </a:r>
          </a:p>
          <a:p>
            <a:pPr lvl="1"/>
            <a:r>
              <a:rPr lang="en-US" sz="2400" b="1" dirty="0"/>
              <a:t>Better OS*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Cons of NC+-RT:</a:t>
            </a:r>
          </a:p>
          <a:p>
            <a:pPr lvl="1"/>
            <a:r>
              <a:rPr lang="en-US" sz="2400" b="1" dirty="0"/>
              <a:t>Losing resection window opportunity for NCT non-responders</a:t>
            </a:r>
          </a:p>
          <a:p>
            <a:pPr lvl="1"/>
            <a:r>
              <a:rPr lang="en-US" sz="2400" b="1" dirty="0"/>
              <a:t>Unnecessary NCT side effects among non-responders</a:t>
            </a:r>
          </a:p>
          <a:p>
            <a:endParaRPr lang="en-US" sz="2800" dirty="0"/>
          </a:p>
        </p:txBody>
      </p:sp>
      <p:pic>
        <p:nvPicPr>
          <p:cNvPr id="5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7620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1465" y="85142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NCT vs upfront surgery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5635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162800"/>
            <a:ext cx="8229600" cy="1143000"/>
          </a:xfrm>
        </p:spPr>
        <p:txBody>
          <a:bodyPr/>
          <a:lstStyle/>
          <a:p>
            <a:r>
              <a:rPr lang="en-US" dirty="0"/>
              <a:t>NCT vs upfront surgery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 resected patients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b="1" dirty="0" err="1"/>
              <a:t>Artinyan</a:t>
            </a:r>
            <a:r>
              <a:rPr lang="en-US" b="1" dirty="0"/>
              <a:t> et al-Retrospective Cancer May 2011    ↑Overall survival </a:t>
            </a:r>
          </a:p>
          <a:p>
            <a:r>
              <a:rPr lang="en-US" b="1" dirty="0"/>
              <a:t>Other small retrospectives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Intention to treat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/>
              <a:t>Versteijne</a:t>
            </a:r>
            <a:r>
              <a:rPr lang="en-US" b="1" dirty="0"/>
              <a:t> et al metanalysis BJS July 2018</a:t>
            </a:r>
          </a:p>
          <a:p>
            <a:pPr algn="ctr"/>
            <a:r>
              <a:rPr lang="en-US" b="1" i="1" dirty="0"/>
              <a:t>Jang et al RCT 2/3             Ann </a:t>
            </a:r>
            <a:r>
              <a:rPr lang="en-US" b="1" i="1" dirty="0" err="1"/>
              <a:t>Surg</a:t>
            </a:r>
            <a:r>
              <a:rPr lang="en-US" b="1" i="1" dirty="0"/>
              <a:t> Aug 2018</a:t>
            </a:r>
          </a:p>
          <a:p>
            <a:pPr algn="ctr"/>
            <a:endParaRPr lang="en-US" b="1" i="1" dirty="0"/>
          </a:p>
          <a:p>
            <a:pPr algn="ctr"/>
            <a:r>
              <a:rPr lang="en-US" b="1" dirty="0"/>
              <a:t>↑ R0 rate</a:t>
            </a:r>
          </a:p>
          <a:p>
            <a:pPr algn="ctr"/>
            <a:r>
              <a:rPr lang="en-US" b="1" dirty="0"/>
              <a:t>↑ pN0 stage  </a:t>
            </a:r>
          </a:p>
          <a:p>
            <a:pPr algn="ctr"/>
            <a:r>
              <a:rPr lang="en-US" b="1" i="1" dirty="0"/>
              <a:t>↓Resection rate</a:t>
            </a:r>
          </a:p>
          <a:p>
            <a:pPr algn="ctr"/>
            <a:r>
              <a:rPr lang="en-US" b="1" dirty="0"/>
              <a:t>↑ Overall survival </a:t>
            </a:r>
          </a:p>
          <a:p>
            <a:pPr algn="ctr"/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410200" y="5029200"/>
            <a:ext cx="26670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334000" y="5562600"/>
            <a:ext cx="28194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676400" y="2984269"/>
            <a:ext cx="26670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4" y="152399"/>
            <a:ext cx="81264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95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7701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4" y="152399"/>
            <a:ext cx="8126413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578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81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Trial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3901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Geertjan Van Tienhoven at 2018 ASCO Annual Meeting</a:t>
            </a:r>
          </a:p>
        </p:txBody>
      </p:sp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NCT vs upfront surgery(</a:t>
            </a:r>
            <a:r>
              <a:rPr lang="en-US" sz="1400" dirty="0"/>
              <a:t>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PREOPANC)</a:t>
            </a:r>
          </a:p>
        </p:txBody>
      </p:sp>
    </p:spTree>
    <p:extLst>
      <p:ext uri="{BB962C8B-B14F-4D97-AF65-F5344CB8AC3E}">
        <p14:creationId xmlns:p14="http://schemas.microsoft.com/office/powerpoint/2010/main" val="396156428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Geertjan Van Tienhoven at 2018 ASCO Annual Meeting</a:t>
            </a:r>
          </a:p>
        </p:txBody>
      </p:sp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2286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NCT vs upfront surgery(</a:t>
            </a:r>
            <a:r>
              <a:rPr lang="en-US" sz="1400" dirty="0"/>
              <a:t>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PREOPANIC)</a:t>
            </a:r>
          </a:p>
        </p:txBody>
      </p:sp>
    </p:spTree>
    <p:extLst>
      <p:ext uri="{BB962C8B-B14F-4D97-AF65-F5344CB8AC3E}">
        <p14:creationId xmlns:p14="http://schemas.microsoft.com/office/powerpoint/2010/main" val="30144785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 (ITT)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Geertjan Van Tienhoven at 2018 ASCO Annual Meeting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2286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NCT vs upfront surgery(</a:t>
            </a:r>
            <a:r>
              <a:rPr lang="en-US" sz="1400" dirty="0"/>
              <a:t>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PREOPANIC)</a:t>
            </a:r>
          </a:p>
        </p:txBody>
      </p:sp>
      <p:pic>
        <p:nvPicPr>
          <p:cNvPr id="10" name="Picture 9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2106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129" y="2514600"/>
            <a:ext cx="7805737" cy="344487"/>
          </a:xfrm>
        </p:spPr>
        <p:txBody>
          <a:bodyPr/>
          <a:lstStyle/>
          <a:p>
            <a:r>
              <a:rPr lang="en-US" sz="7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Metastases and local recurrence (ITT)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1024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80109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Geertjan Van Tienhoven at 2018 ASCO Annual Meeting</a:t>
            </a:r>
          </a:p>
        </p:txBody>
      </p:sp>
      <p:pic>
        <p:nvPicPr>
          <p:cNvPr id="5" name="Picture 4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578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704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b="1" dirty="0"/>
              <a:t>II. Neo vs adjuvant?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4300" b="1" dirty="0"/>
              <a:t>NEOADJUVANT </a:t>
            </a:r>
          </a:p>
          <a:p>
            <a:r>
              <a:rPr lang="en-US" sz="8800" b="1" dirty="0"/>
              <a:t>√</a:t>
            </a:r>
          </a:p>
        </p:txBody>
      </p:sp>
      <p:pic>
        <p:nvPicPr>
          <p:cNvPr id="4" name="Picture 3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4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IGOR MACEDO\Desktop\Award presentation\Imag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" y="0"/>
            <a:ext cx="9200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536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/>
          <a:p>
            <a:r>
              <a:rPr lang="en-US" b="1" dirty="0"/>
              <a:t>III. NCT-&gt; how long +-NRT?</a:t>
            </a:r>
          </a:p>
        </p:txBody>
      </p:sp>
      <p:pic>
        <p:nvPicPr>
          <p:cNvPr id="3" name="Picture 2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578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70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Extended chemo in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panc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ca. Rose et al ASO 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0724"/>
            <a:ext cx="365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64 Borderline pts </a:t>
            </a:r>
          </a:p>
          <a:p>
            <a:r>
              <a:rPr lang="en-US" b="1" dirty="0"/>
              <a:t>6 months NCT (G/A)</a:t>
            </a:r>
          </a:p>
          <a:p>
            <a:r>
              <a:rPr lang="en-US" b="1" dirty="0"/>
              <a:t>31 (48%) resected </a:t>
            </a:r>
          </a:p>
          <a:p>
            <a:r>
              <a:rPr lang="en-US" b="1" dirty="0"/>
              <a:t>27 (87%) R0</a:t>
            </a:r>
          </a:p>
          <a:p>
            <a:r>
              <a:rPr lang="en-US" b="1" dirty="0"/>
              <a:t>3 (10%) PCR</a:t>
            </a:r>
          </a:p>
          <a:p>
            <a:r>
              <a:rPr lang="en-US" b="1" dirty="0"/>
              <a:t>75% of resected patients survived &gt; 2 years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05" y="1387532"/>
            <a:ext cx="5254143" cy="538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" y="5327764"/>
            <a:ext cx="360546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052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NCRT-Surgery interval </a:t>
            </a:r>
            <a:br>
              <a:rPr lang="en-US" sz="4000" b="1" dirty="0"/>
            </a:br>
            <a:r>
              <a:rPr lang="en-US" sz="4000" b="1" dirty="0"/>
              <a:t>Chen et al ASO 2014</a:t>
            </a:r>
            <a:br>
              <a:rPr lang="en-US" sz="4000" b="1" dirty="0"/>
            </a:br>
            <a:r>
              <a:rPr lang="en-US" sz="4000" b="1" dirty="0"/>
              <a:t>84 Borderline PDAC </a:t>
            </a:r>
            <a:br>
              <a:rPr lang="en-US" sz="4000" b="1" dirty="0"/>
            </a:br>
            <a:r>
              <a:rPr lang="en-US" b="1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3387"/>
            <a:ext cx="38862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703387"/>
            <a:ext cx="5257799" cy="42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6096000"/>
            <a:ext cx="7228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Group C has only 10 patients , did not reach statistical significance for OS, </a:t>
            </a:r>
          </a:p>
          <a:p>
            <a:r>
              <a:rPr lang="en-US" b="1" dirty="0"/>
              <a:t>but significant pathologic response that was significant predictor of OS.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3839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99" y="152400"/>
            <a:ext cx="2273301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57200" y="3808412"/>
            <a:ext cx="1143000" cy="230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19200" y="5105400"/>
            <a:ext cx="1143000" cy="230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90800" y="5105400"/>
            <a:ext cx="1143000" cy="230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64" y="130564"/>
            <a:ext cx="4572871" cy="290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"/>
          <a:stretch/>
        </p:blipFill>
        <p:spPr bwMode="auto">
          <a:xfrm>
            <a:off x="0" y="55418"/>
            <a:ext cx="4495800" cy="323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/>
              <a:t>CRT vs. CT alone (5 RCTs </a:t>
            </a:r>
            <a:r>
              <a:rPr lang="en-US" sz="2800" b="1" i="1" dirty="0"/>
              <a:t>???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724400" cy="1828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sz="3600" b="1" dirty="0" err="1"/>
              <a:t>Chauffert</a:t>
            </a:r>
            <a:r>
              <a:rPr lang="fr-FR" sz="3600" b="1" dirty="0"/>
              <a:t> et al</a:t>
            </a:r>
            <a:r>
              <a:rPr lang="fr-FR" sz="2600" b="1" dirty="0"/>
              <a:t>. Ann </a:t>
            </a:r>
            <a:r>
              <a:rPr lang="fr-FR" sz="2600" b="1" dirty="0" err="1"/>
              <a:t>Oncol</a:t>
            </a:r>
            <a:r>
              <a:rPr lang="fr-FR" sz="2600" b="1" dirty="0"/>
              <a:t> 2008</a:t>
            </a:r>
          </a:p>
          <a:p>
            <a:pPr algn="ctr"/>
            <a:r>
              <a:rPr lang="en-US" sz="3100" b="1" dirty="0"/>
              <a:t>2000–01 FFCD/SFRO</a:t>
            </a:r>
          </a:p>
          <a:p>
            <a:pPr algn="ctr"/>
            <a:r>
              <a:rPr lang="en-US" sz="3100" b="1" dirty="0"/>
              <a:t>119 patients</a:t>
            </a:r>
            <a:endParaRPr lang="fr-FR" sz="3100" b="1" dirty="0"/>
          </a:p>
          <a:p>
            <a:pPr algn="ctr"/>
            <a:r>
              <a:rPr lang="en-US" sz="3600" dirty="0"/>
              <a:t>CHRT was more toxic and less effective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304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sz="2400" b="1" dirty="0" err="1"/>
              <a:t>Loehrer</a:t>
            </a:r>
            <a:r>
              <a:rPr lang="en-US" sz="2400" b="1" dirty="0"/>
              <a:t> et al. JCO 2011</a:t>
            </a:r>
          </a:p>
          <a:p>
            <a:pPr algn="ctr"/>
            <a:r>
              <a:rPr lang="en-US" sz="2400" b="1" dirty="0"/>
              <a:t>ECOG </a:t>
            </a:r>
          </a:p>
          <a:p>
            <a:pPr algn="ctr"/>
            <a:r>
              <a:rPr lang="en-US" sz="2400" b="1" dirty="0"/>
              <a:t>74 patients</a:t>
            </a:r>
          </a:p>
          <a:p>
            <a:pPr algn="ctr"/>
            <a:r>
              <a:rPr lang="en-US" sz="2400" b="1" dirty="0"/>
              <a:t>CRT improved OS with acceptable toxicity.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075709"/>
            <a:ext cx="45783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" y="3151995"/>
            <a:ext cx="4419600" cy="3571875"/>
            <a:chOff x="0" y="2828925"/>
            <a:chExt cx="4419600" cy="357187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28925"/>
              <a:ext cx="4419600" cy="357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90600" y="4953000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740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-228600"/>
            <a:ext cx="5943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i="1" dirty="0"/>
          </a:p>
          <a:p>
            <a:r>
              <a:rPr lang="en-US" sz="3200" b="1" i="1" dirty="0"/>
              <a:t>LAP07</a:t>
            </a:r>
            <a:br>
              <a:rPr lang="en-US" sz="3200" b="1" i="1" dirty="0"/>
            </a:br>
            <a:r>
              <a:rPr lang="en-US" sz="3200" b="1" i="1" dirty="0"/>
              <a:t>Pascal </a:t>
            </a:r>
            <a:r>
              <a:rPr lang="en-US" sz="3200" b="1" i="1" dirty="0" err="1"/>
              <a:t>Hammel</a:t>
            </a:r>
            <a:r>
              <a:rPr lang="en-US" sz="3200" b="1" i="1" dirty="0"/>
              <a:t> et al. 2016 JAMA May 2016.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 result for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0"/>
            <a:ext cx="2133600" cy="19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200" y="2706469"/>
            <a:ext cx="88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133 pts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6000" y="1143000"/>
            <a:ext cx="6858000" cy="5257800"/>
            <a:chOff x="2286000" y="914400"/>
            <a:chExt cx="6858000" cy="5257800"/>
          </a:xfrm>
        </p:grpSpPr>
        <p:grpSp>
          <p:nvGrpSpPr>
            <p:cNvPr id="21" name="Group 20"/>
            <p:cNvGrpSpPr/>
            <p:nvPr/>
          </p:nvGrpSpPr>
          <p:grpSpPr>
            <a:xfrm>
              <a:off x="2286000" y="960120"/>
              <a:ext cx="6858000" cy="5212080"/>
              <a:chOff x="2286000" y="960120"/>
              <a:chExt cx="6858000" cy="521208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286000" y="960120"/>
                <a:ext cx="6858000" cy="5212080"/>
                <a:chOff x="2209800" y="807720"/>
                <a:chExt cx="6858000" cy="521208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209800" y="807720"/>
                  <a:ext cx="6858000" cy="5212080"/>
                  <a:chOff x="2133601" y="762000"/>
                  <a:chExt cx="6858000" cy="5212080"/>
                </a:xfrm>
              </p:grpSpPr>
              <p:pic>
                <p:nvPicPr>
                  <p:cNvPr id="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264"/>
                  <a:stretch/>
                </p:blipFill>
                <p:spPr bwMode="auto">
                  <a:xfrm>
                    <a:off x="2133601" y="762000"/>
                    <a:ext cx="6858000" cy="52120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209801" y="1700629"/>
                    <a:ext cx="87613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223 pts</a:t>
                    </a:r>
                  </a:p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Gem</a:t>
                    </a: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286000" y="3032760"/>
                    <a:ext cx="928459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219 pts</a:t>
                    </a:r>
                  </a:p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Gem/</a:t>
                    </a:r>
                    <a:r>
                      <a:rPr lang="en-US" b="1" dirty="0" err="1">
                        <a:solidFill>
                          <a:schemeClr val="bg1"/>
                        </a:solidFill>
                      </a:rPr>
                      <a:t>Er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Rounded Rectangle 10"/>
                <p:cNvSpPr/>
                <p:nvPr/>
              </p:nvSpPr>
              <p:spPr>
                <a:xfrm>
                  <a:off x="4953000" y="838200"/>
                  <a:ext cx="914400" cy="124968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5029200" y="2286000"/>
                  <a:ext cx="914400" cy="124968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5029200" y="2956560"/>
                  <a:ext cx="3505200" cy="1524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953000" y="1432560"/>
                  <a:ext cx="3505200" cy="1524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5105400" y="2438400"/>
                <a:ext cx="882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133 pts</a:t>
                </a:r>
              </a:p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029200" y="914400"/>
              <a:ext cx="8826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136 pts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2FDCDA9-7232-4C44-9E31-57B449729DC6}"/>
              </a:ext>
            </a:extLst>
          </p:cNvPr>
          <p:cNvSpPr txBox="1">
            <a:spLocks/>
          </p:cNvSpPr>
          <p:nvPr/>
        </p:nvSpPr>
        <p:spPr>
          <a:xfrm>
            <a:off x="457200" y="6142037"/>
            <a:ext cx="8229600" cy="7921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Old regimen-&gt;before the advent of FOLFIRINOX and Gem-abraxane.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2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52400" y="619298"/>
            <a:ext cx="26670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/>
              <a:t>LAP07</a:t>
            </a:r>
            <a:br>
              <a:rPr lang="en-US" sz="1800" b="1" i="1" dirty="0"/>
            </a:br>
            <a:r>
              <a:rPr lang="en-US" sz="1800" b="1" i="1" dirty="0"/>
              <a:t>Pascal </a:t>
            </a:r>
            <a:r>
              <a:rPr lang="en-US" sz="1800" b="1" i="1" dirty="0" err="1"/>
              <a:t>Hammel</a:t>
            </a:r>
            <a:r>
              <a:rPr lang="en-US" sz="1800" b="1" i="1" dirty="0"/>
              <a:t> et al. JAMA May 2016.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0" y="4419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 result for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" y="1905000"/>
            <a:ext cx="2133600" cy="19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jamanetwork.com/data/Journals/JAMA/935252/joi160039f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324600" cy="31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jamanetwork.com/data/Journals/JAMA/935252/joi160039f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79221"/>
            <a:ext cx="6324600" cy="383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71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8800" y="762000"/>
            <a:ext cx="5257800" cy="4800600"/>
          </a:xfrm>
        </p:spPr>
        <p:txBody>
          <a:bodyPr>
            <a:normAutofit/>
          </a:bodyPr>
          <a:lstStyle/>
          <a:p>
            <a:r>
              <a:rPr lang="en-US" dirty="0"/>
              <a:t>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18 patients (4%)-&gt; curative-intent resection.</a:t>
            </a:r>
          </a:p>
          <a:p>
            <a:endParaRPr lang="en-US" sz="2800" b="1" dirty="0"/>
          </a:p>
          <a:p>
            <a:r>
              <a:rPr lang="en-US" sz="2800" b="1" dirty="0"/>
              <a:t>12 after the completion of protocol. </a:t>
            </a:r>
          </a:p>
          <a:p>
            <a:endParaRPr lang="en-US" sz="2800" b="1" dirty="0"/>
          </a:p>
          <a:p>
            <a:r>
              <a:rPr lang="en-US" sz="2800" b="1" dirty="0"/>
              <a:t>8 pts (6%) CRT and 4pts (3%) after CT, p=0.25.</a:t>
            </a:r>
          </a:p>
          <a:p>
            <a:endParaRPr lang="en-US" sz="2800" b="1" dirty="0"/>
          </a:p>
          <a:p>
            <a:r>
              <a:rPr lang="en-US" sz="2800" b="1" dirty="0"/>
              <a:t>Median OS of these 18 patients was 30.9months</a:t>
            </a:r>
            <a:r>
              <a:rPr lang="en-US" sz="28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657600"/>
            <a:ext cx="7086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5181600"/>
            <a:ext cx="7086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i="1" dirty="0"/>
          </a:p>
          <a:p>
            <a:r>
              <a:rPr lang="en-US" sz="1800" b="1" i="1" dirty="0"/>
              <a:t>LAP07</a:t>
            </a:r>
            <a:br>
              <a:rPr lang="en-US" sz="1800" b="1" i="1" dirty="0"/>
            </a:br>
            <a:r>
              <a:rPr lang="en-US" sz="1800" b="1" i="1" dirty="0"/>
              <a:t>Pascal </a:t>
            </a:r>
            <a:r>
              <a:rPr lang="en-US" sz="1800" b="1" i="1" dirty="0" err="1"/>
              <a:t>Hammel</a:t>
            </a:r>
            <a:r>
              <a:rPr lang="en-US" sz="1800" b="1" i="1" dirty="0"/>
              <a:t> et al. JAMA May 2016.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304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Surgery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6200" y="228600"/>
            <a:ext cx="26670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/>
              <a:t>LAP07</a:t>
            </a:r>
            <a:br>
              <a:rPr lang="en-US" sz="1800" b="1" i="1" dirty="0"/>
            </a:br>
            <a:r>
              <a:rPr lang="en-US" sz="1800" b="1" i="1" dirty="0"/>
              <a:t>Pascal </a:t>
            </a:r>
            <a:r>
              <a:rPr lang="en-US" sz="1800" b="1" i="1" dirty="0" err="1"/>
              <a:t>Hammel</a:t>
            </a:r>
            <a:r>
              <a:rPr lang="en-US" sz="1800" b="1" i="1" dirty="0"/>
              <a:t> et al. JAMA May 2016.</a:t>
            </a:r>
          </a:p>
        </p:txBody>
      </p:sp>
      <p:pic>
        <p:nvPicPr>
          <p:cNvPr id="8" name="Picture 4" descr="Image result for 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133600" cy="15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Among, 269 patients who underwent the second randomization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440668"/>
            <a:ext cx="39593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progression was less frequent in CRT group (35 [32%]) than in CT group (58[46%]),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1815" y="3352800"/>
            <a:ext cx="4299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Metastatsis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was more in CRT group (67 [60%]) than in CT group (55 [44%]; </a:t>
            </a:r>
            <a:r>
              <a:rPr lang="en-US" sz="3200" b="1" i="1" dirty="0"/>
              <a:t>P </a:t>
            </a:r>
            <a:r>
              <a:rPr lang="en-US" sz="3200" b="1" dirty="0"/>
              <a:t>= .04).</a:t>
            </a:r>
          </a:p>
          <a:p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14600" y="2590800"/>
            <a:ext cx="1597121" cy="849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11721" y="2590800"/>
            <a:ext cx="1298479" cy="849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/>
              <a:t>LAP07</a:t>
            </a:r>
            <a:br>
              <a:rPr lang="en-US" sz="3200" b="1" i="1" dirty="0"/>
            </a:br>
            <a:r>
              <a:rPr lang="en-US" sz="3200" b="1" i="1" dirty="0"/>
              <a:t>Pascal </a:t>
            </a:r>
            <a:r>
              <a:rPr lang="en-US" sz="3200" b="1" i="1" dirty="0" err="1"/>
              <a:t>Hammel</a:t>
            </a:r>
            <a:r>
              <a:rPr lang="en-US" sz="3200" b="1" i="1" dirty="0"/>
              <a:t> et al. JAMA May 2016.</a:t>
            </a:r>
          </a:p>
        </p:txBody>
      </p:sp>
      <p:pic>
        <p:nvPicPr>
          <p:cNvPr id="11" name="Picture 10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38800"/>
            <a:ext cx="914400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39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(ALLIANCE) trial A021501 extended NCRT vs NCT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err="1"/>
              <a:t>mFOLFIRINOX</a:t>
            </a:r>
            <a:r>
              <a:rPr lang="en-US" b="1" dirty="0"/>
              <a:t> vs </a:t>
            </a:r>
            <a:r>
              <a:rPr lang="en-US" b="1" dirty="0" err="1"/>
              <a:t>mFOLFIRINOX+SBRT</a:t>
            </a:r>
            <a:endParaRPr lang="en-US" b="1" dirty="0"/>
          </a:p>
          <a:p>
            <a:pPr algn="ctr"/>
            <a:r>
              <a:rPr lang="en-US" b="1" dirty="0"/>
              <a:t>Phase II </a:t>
            </a:r>
          </a:p>
          <a:p>
            <a:pPr algn="ctr"/>
            <a:r>
              <a:rPr lang="en-US" b="1" dirty="0"/>
              <a:t>Suspended for interim analysis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2" y="3452553"/>
            <a:ext cx="8359871" cy="323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305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6803"/>
            <a:ext cx="6248400" cy="600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III. NCT-&gt; how long +-NRT?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7" y="4648200"/>
            <a:ext cx="9347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Promising results with extended chemotherapy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NRT ???</a:t>
            </a:r>
          </a:p>
        </p:txBody>
      </p:sp>
    </p:spTree>
    <p:extLst>
      <p:ext uri="{BB962C8B-B14F-4D97-AF65-F5344CB8AC3E}">
        <p14:creationId xmlns:p14="http://schemas.microsoft.com/office/powerpoint/2010/main" val="403248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2400" y="1600200"/>
            <a:ext cx="2667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Background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Pancreas cancer:</a:t>
            </a:r>
          </a:p>
          <a:p>
            <a:pPr lvl="1"/>
            <a:r>
              <a:rPr lang="en-US" sz="2400" b="1" dirty="0"/>
              <a:t>3rd leading cause of cancer-related death in USA</a:t>
            </a:r>
          </a:p>
          <a:p>
            <a:pPr lvl="1"/>
            <a:r>
              <a:rPr lang="en-US" sz="2400" b="1" dirty="0"/>
              <a:t>5-year OS for all comers is &lt; 9%</a:t>
            </a:r>
          </a:p>
          <a:p>
            <a:pPr lvl="1"/>
            <a:r>
              <a:rPr lang="en-US" sz="2400" b="1" dirty="0"/>
              <a:t>15%-20% have </a:t>
            </a:r>
            <a:r>
              <a:rPr lang="en-US" sz="2400" b="1" dirty="0" err="1"/>
              <a:t>resectable</a:t>
            </a:r>
            <a:r>
              <a:rPr lang="en-US" sz="2400" b="1" dirty="0"/>
              <a:t> disease-&gt; 5-year OS ≈ 20%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Neoadjuvant chemotherapy (NCT):</a:t>
            </a:r>
          </a:p>
          <a:p>
            <a:pPr lvl="1"/>
            <a:r>
              <a:rPr lang="en-US" sz="2400" b="1" dirty="0"/>
              <a:t>increased rate of R0</a:t>
            </a:r>
          </a:p>
          <a:p>
            <a:pPr lvl="1"/>
            <a:r>
              <a:rPr lang="en-US" sz="2400" b="1" dirty="0"/>
              <a:t>Pathological complete response (</a:t>
            </a:r>
            <a:r>
              <a:rPr lang="en-US" sz="2400" b="1" dirty="0" err="1"/>
              <a:t>pCR</a:t>
            </a:r>
            <a:r>
              <a:rPr lang="en-US" sz="2400" b="1" dirty="0"/>
              <a:t>) has been a surrogate marker for improved survival</a:t>
            </a:r>
          </a:p>
          <a:p>
            <a:endParaRPr lang="en-US" sz="2800" dirty="0"/>
          </a:p>
        </p:txBody>
      </p:sp>
      <p:pic>
        <p:nvPicPr>
          <p:cNvPr id="5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7620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6700" y="152400"/>
            <a:ext cx="3590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32208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239000"/>
            <a:ext cx="8229600" cy="1143000"/>
          </a:xfrm>
        </p:spPr>
        <p:txBody>
          <a:bodyPr/>
          <a:lstStyle/>
          <a:p>
            <a:r>
              <a:rPr lang="en-US" dirty="0"/>
              <a:t>Metrics of tumor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/>
              <a:t>Gemcitabine response: Human </a:t>
            </a:r>
            <a:r>
              <a:rPr lang="en-US" b="1" dirty="0" err="1"/>
              <a:t>Equilibrative</a:t>
            </a:r>
            <a:r>
              <a:rPr lang="en-US" b="1" dirty="0"/>
              <a:t> Nucleoside Transporter 1 (</a:t>
            </a:r>
            <a:r>
              <a:rPr lang="en-US" b="1" dirty="0" err="1"/>
              <a:t>hENT</a:t>
            </a:r>
            <a:r>
              <a:rPr lang="en-US" b="1" dirty="0"/>
              <a:t> 1) ??????</a:t>
            </a:r>
            <a:br>
              <a:rPr lang="en-US" b="1" dirty="0"/>
            </a:br>
            <a:r>
              <a:rPr lang="en-US" b="1" dirty="0"/>
              <a:t>(conflicting and no commercial antibody avail)</a:t>
            </a:r>
          </a:p>
          <a:p>
            <a:r>
              <a:rPr lang="en-US" b="1" dirty="0"/>
              <a:t>Circulating tumor cells (LAP07). </a:t>
            </a:r>
            <a:r>
              <a:rPr lang="en-US" sz="1800" b="1" i="1" dirty="0"/>
              <a:t>Ann </a:t>
            </a:r>
            <a:r>
              <a:rPr lang="en-US" sz="1800" b="1" i="1" dirty="0" err="1"/>
              <a:t>Oncol</a:t>
            </a:r>
            <a:r>
              <a:rPr lang="en-US" sz="1800" b="1" i="1" dirty="0"/>
              <a:t> Aug 2013</a:t>
            </a:r>
          </a:p>
          <a:p>
            <a:endParaRPr lang="en-US" sz="1800" b="1" i="1" dirty="0"/>
          </a:p>
          <a:p>
            <a:r>
              <a:rPr lang="en-US" b="1" dirty="0"/>
              <a:t>Micro-RNAs </a:t>
            </a:r>
            <a:r>
              <a:rPr lang="en-US" sz="1800" b="1" i="1" dirty="0"/>
              <a:t>Pancreas July 2012</a:t>
            </a:r>
          </a:p>
          <a:p>
            <a:endParaRPr lang="en-US" sz="1800" b="1" i="1" dirty="0"/>
          </a:p>
          <a:p>
            <a:r>
              <a:rPr lang="en-US" b="1" dirty="0" err="1"/>
              <a:t>cfDNA</a:t>
            </a:r>
            <a:r>
              <a:rPr lang="en-US" b="1" dirty="0"/>
              <a:t> (liquid </a:t>
            </a:r>
            <a:r>
              <a:rPr lang="en-US" b="1" dirty="0" err="1"/>
              <a:t>Bx</a:t>
            </a:r>
            <a:r>
              <a:rPr lang="en-US" b="1" dirty="0"/>
              <a:t>) </a:t>
            </a:r>
            <a:r>
              <a:rPr lang="en-US" sz="1800" b="1" i="1" dirty="0"/>
              <a:t>JCO Feb 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-533400" y="223182"/>
            <a:ext cx="1013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Metrics of tumor response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5175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239000"/>
            <a:ext cx="8229600" cy="1143000"/>
          </a:xfrm>
        </p:spPr>
        <p:txBody>
          <a:bodyPr/>
          <a:lstStyle/>
          <a:p>
            <a:r>
              <a:rPr lang="en-US" dirty="0"/>
              <a:t>Metrics of tumor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/>
              <a:t>Gemcitabine response: Human </a:t>
            </a:r>
            <a:r>
              <a:rPr lang="en-US" b="1" dirty="0" err="1"/>
              <a:t>Equilibrative</a:t>
            </a:r>
            <a:r>
              <a:rPr lang="en-US" b="1" dirty="0"/>
              <a:t> Nucleoside Transporter 1 (</a:t>
            </a:r>
            <a:r>
              <a:rPr lang="en-US" b="1" dirty="0" err="1"/>
              <a:t>hENT</a:t>
            </a:r>
            <a:r>
              <a:rPr lang="en-US" b="1" dirty="0"/>
              <a:t> 1) ??????</a:t>
            </a:r>
            <a:br>
              <a:rPr lang="en-US" b="1" dirty="0"/>
            </a:br>
            <a:r>
              <a:rPr lang="en-US" b="1" dirty="0"/>
              <a:t>(conflicting and no commercial antibody avail)</a:t>
            </a:r>
          </a:p>
          <a:p>
            <a:r>
              <a:rPr lang="en-US" b="1" dirty="0"/>
              <a:t>Circulating tumor cells (LAP07). </a:t>
            </a:r>
            <a:r>
              <a:rPr lang="en-US" sz="1800" b="1" i="1" dirty="0"/>
              <a:t>Ann </a:t>
            </a:r>
            <a:r>
              <a:rPr lang="en-US" sz="1800" b="1" i="1" dirty="0" err="1"/>
              <a:t>Oncol</a:t>
            </a:r>
            <a:r>
              <a:rPr lang="en-US" sz="1800" b="1" i="1" dirty="0"/>
              <a:t> Aug 2013</a:t>
            </a:r>
          </a:p>
          <a:p>
            <a:endParaRPr lang="en-US" sz="1800" b="1" i="1" dirty="0"/>
          </a:p>
          <a:p>
            <a:r>
              <a:rPr lang="en-US" b="1" dirty="0"/>
              <a:t>Micro-RNAs </a:t>
            </a:r>
            <a:r>
              <a:rPr lang="en-US" sz="1800" b="1" i="1" dirty="0"/>
              <a:t>Pancreas July 2012</a:t>
            </a:r>
          </a:p>
          <a:p>
            <a:endParaRPr lang="en-US" sz="1800" b="1" i="1" dirty="0"/>
          </a:p>
          <a:p>
            <a:r>
              <a:rPr lang="en-US" b="1" dirty="0" err="1"/>
              <a:t>cfDNA</a:t>
            </a:r>
            <a:r>
              <a:rPr lang="en-US" b="1" dirty="0"/>
              <a:t> (liquid </a:t>
            </a:r>
            <a:r>
              <a:rPr lang="en-US" b="1" dirty="0" err="1"/>
              <a:t>Bx</a:t>
            </a:r>
            <a:r>
              <a:rPr lang="en-US" b="1" dirty="0"/>
              <a:t>) </a:t>
            </a:r>
            <a:r>
              <a:rPr lang="en-US" sz="1800" b="1" i="1" dirty="0"/>
              <a:t>JCO Feb 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-533400" y="223182"/>
            <a:ext cx="1013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Metrics of tumor response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BEEC4-71E1-5941-9F98-31F7565B0F82}"/>
              </a:ext>
            </a:extLst>
          </p:cNvPr>
          <p:cNvSpPr/>
          <p:nvPr/>
        </p:nvSpPr>
        <p:spPr>
          <a:xfrm>
            <a:off x="609600" y="2667000"/>
            <a:ext cx="809747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effectLst>
                  <a:reflection endPos="0" dist="50800" dir="5400000" sy="-100000" algn="bl" rotWithShape="0"/>
                </a:effectLst>
              </a:rPr>
              <a:t>Experimental</a:t>
            </a:r>
            <a:endParaRPr lang="en-US" sz="11500" dirty="0">
              <a:effectLst>
                <a:reflection endPos="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330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72707A-3F61-4547-8C27-C7AA736ACB0D}"/>
              </a:ext>
            </a:extLst>
          </p:cNvPr>
          <p:cNvSpPr/>
          <p:nvPr/>
        </p:nvSpPr>
        <p:spPr>
          <a:xfrm>
            <a:off x="457200" y="3810000"/>
            <a:ext cx="82296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only 0.01% of CTCs have metastatic potential</a:t>
            </a:r>
          </a:p>
          <a:p>
            <a:r>
              <a:rPr lang="en-US" b="1" dirty="0" err="1"/>
              <a:t>Veridex</a:t>
            </a:r>
            <a:r>
              <a:rPr lang="en-US" b="1" dirty="0"/>
              <a:t> Cell System-&gt; only FDA approved </a:t>
            </a:r>
          </a:p>
          <a:p>
            <a:r>
              <a:rPr lang="en-US" b="1" dirty="0"/>
              <a:t>In met breast cancer: &gt;5 CTC/7.5 ml-&gt;↓OS    </a:t>
            </a:r>
            <a:r>
              <a:rPr lang="en-US" sz="1800" b="1" dirty="0"/>
              <a:t>(</a:t>
            </a:r>
            <a:r>
              <a:rPr lang="en-US" sz="1800" b="1" i="1" dirty="0"/>
              <a:t>p</a:t>
            </a:r>
            <a:r>
              <a:rPr lang="en-US" sz="1800" b="1" dirty="0"/>
              <a:t> = 0.0006; </a:t>
            </a:r>
            <a:r>
              <a:rPr lang="en-US" sz="1800" b="1" dirty="0" err="1"/>
              <a:t>Weissenstein</a:t>
            </a:r>
            <a:r>
              <a:rPr lang="en-US" sz="1800" b="1" dirty="0"/>
              <a:t> et al , 2012)</a:t>
            </a:r>
          </a:p>
          <a:p>
            <a:r>
              <a:rPr lang="en-US" b="1" dirty="0"/>
              <a:t>Challenge in portal circulation </a:t>
            </a:r>
            <a:r>
              <a:rPr lang="en-US" sz="1400" b="1" dirty="0"/>
              <a:t>(most of CTC entrapped by liver)</a:t>
            </a:r>
            <a:endParaRPr lang="en-US" b="1" dirty="0"/>
          </a:p>
          <a:p>
            <a:r>
              <a:rPr lang="en-US" b="1" dirty="0"/>
              <a:t>Various methodologies-&gt; confuse researchers</a:t>
            </a:r>
          </a:p>
        </p:txBody>
      </p:sp>
      <p:pic>
        <p:nvPicPr>
          <p:cNvPr id="4" name="Picture 3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17598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D10439-FE54-724A-B7C1-274A2B01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2362200" cy="14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D8BD64-9110-024B-A6D1-ECF8B800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362200" cy="14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948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239000"/>
            <a:ext cx="8229600" cy="1143000"/>
          </a:xfrm>
        </p:spPr>
        <p:txBody>
          <a:bodyPr/>
          <a:lstStyle/>
          <a:p>
            <a:r>
              <a:rPr lang="en-US" dirty="0"/>
              <a:t>Cont. Metrics of tumor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2316" y="2362200"/>
            <a:ext cx="8229600" cy="3505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CA 19-9</a:t>
            </a:r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</a:pPr>
            <a:r>
              <a:rPr lang="en-US" b="1" dirty="0"/>
              <a:t>Imaging</a:t>
            </a:r>
            <a:endParaRPr lang="en-US" sz="1800" b="1" i="1" dirty="0"/>
          </a:p>
          <a:p>
            <a:pPr>
              <a:lnSpc>
                <a:spcPct val="120000"/>
              </a:lnSpc>
            </a:pPr>
            <a:endParaRPr lang="en-US" sz="1800" b="1" i="1" dirty="0"/>
          </a:p>
          <a:p>
            <a:pPr>
              <a:lnSpc>
                <a:spcPct val="120000"/>
              </a:lnSpc>
            </a:pPr>
            <a:r>
              <a:rPr lang="en-US" b="1" dirty="0"/>
              <a:t>Symptoms</a:t>
            </a:r>
            <a:endParaRPr lang="en-US" sz="1800" b="1" i="1" dirty="0"/>
          </a:p>
        </p:txBody>
      </p:sp>
      <p:sp>
        <p:nvSpPr>
          <p:cNvPr id="5" name="Rectangle 4"/>
          <p:cNvSpPr/>
          <p:nvPr/>
        </p:nvSpPr>
        <p:spPr>
          <a:xfrm>
            <a:off x="533400" y="304800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Cont. Metrics of tumor response</a:t>
            </a:r>
            <a:endParaRPr lang="en-US" sz="2000" dirty="0"/>
          </a:p>
        </p:txBody>
      </p:sp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62600"/>
            <a:ext cx="914400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52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 19-9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b="1" dirty="0" err="1"/>
              <a:t>Sialyl</a:t>
            </a:r>
            <a:r>
              <a:rPr lang="en-US" b="1" dirty="0"/>
              <a:t> Lewis antigen</a:t>
            </a:r>
          </a:p>
          <a:p>
            <a:r>
              <a:rPr lang="en-US" b="1" dirty="0"/>
              <a:t>Critical in WBC homing and metastasis</a:t>
            </a:r>
          </a:p>
          <a:p>
            <a:r>
              <a:rPr lang="en-US" b="1" dirty="0"/>
              <a:t>Discovered 1979 among CRC, later in PDAC</a:t>
            </a:r>
          </a:p>
          <a:p>
            <a:r>
              <a:rPr lang="en-US" b="1" dirty="0"/>
              <a:t>Secreted by normal biliary epithelium</a:t>
            </a:r>
          </a:p>
          <a:p>
            <a:r>
              <a:rPr lang="en-US" b="1" dirty="0"/>
              <a:t>~10% of the population-&gt;non secretor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EB5C8B-F858-764F-9E64-E50154AF7929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CA 19-9</a:t>
            </a:r>
            <a:endParaRPr lang="en-US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E2BB6A5-0720-2641-9E53-780F2911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2432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02D52F7-9509-F945-ABBF-78DF300E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"/>
            <a:ext cx="2432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E00239-16E3-BE49-B48C-99570B87BE09}"/>
              </a:ext>
            </a:extLst>
          </p:cNvPr>
          <p:cNvCxnSpPr/>
          <p:nvPr/>
        </p:nvCxnSpPr>
        <p:spPr>
          <a:xfrm>
            <a:off x="1066800" y="47244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345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 19-9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/>
              <a:t>Boone et al ASO Dec 2014</a:t>
            </a:r>
          </a:p>
          <a:p>
            <a:r>
              <a:rPr lang="en-US" b="1" dirty="0"/>
              <a:t>78 patients</a:t>
            </a:r>
          </a:p>
          <a:p>
            <a:r>
              <a:rPr lang="en-US" b="1" dirty="0"/>
              <a:t>&gt; 90% ↓ -&gt; PCR was 29 %; p=0.001</a:t>
            </a:r>
          </a:p>
          <a:p>
            <a:r>
              <a:rPr lang="en-US" b="1" dirty="0"/>
              <a:t> &lt; 90% ↓ -&gt; PCR= 0%</a:t>
            </a:r>
          </a:p>
          <a:p>
            <a:r>
              <a:rPr lang="en-US" b="1" dirty="0"/>
              <a:t> &gt; 50% ↓ -&gt; ↑ OS (28 vs. 11 mon.; p &lt; 0.0001)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14400" y="4419600"/>
            <a:ext cx="7772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806578"/>
            <a:ext cx="2428875" cy="246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1" cy="108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022"/>
            <a:ext cx="8229600" cy="1143000"/>
          </a:xfrm>
        </p:spPr>
        <p:txBody>
          <a:bodyPr/>
          <a:lstStyle/>
          <a:p>
            <a:r>
              <a:rPr lang="en-US" b="1" dirty="0"/>
              <a:t>CA 19-9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764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err="1"/>
              <a:t>Tzeng</a:t>
            </a:r>
            <a:r>
              <a:rPr lang="en-US" sz="2800" b="1" dirty="0"/>
              <a:t> et al  HPB May 2014</a:t>
            </a:r>
          </a:p>
          <a:p>
            <a:pPr marL="0" indent="0" algn="ctr">
              <a:buNone/>
            </a:pPr>
            <a:r>
              <a:rPr lang="en-US" sz="2800" b="1" dirty="0"/>
              <a:t>141 patients</a:t>
            </a:r>
          </a:p>
          <a:p>
            <a:pPr marL="0" indent="0" algn="ctr">
              <a:buNone/>
            </a:pPr>
            <a:r>
              <a:rPr lang="en-US" sz="2800" b="1" dirty="0"/>
              <a:t>The normalization of CA 19-9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1173" y="5213341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Non-resected </a:t>
            </a:r>
          </a:p>
          <a:p>
            <a:pPr algn="ctr"/>
            <a:r>
              <a:rPr lang="en-US" sz="2000" b="1" dirty="0"/>
              <a:t>15 vs 11 months</a:t>
            </a:r>
          </a:p>
          <a:p>
            <a:pPr algn="ctr"/>
            <a:r>
              <a:rPr lang="en-US" sz="2000" b="1" i="1" dirty="0"/>
              <a:t>P</a:t>
            </a:r>
            <a:r>
              <a:rPr lang="en-US" sz="2000" b="1" dirty="0"/>
              <a:t> = 0.022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5019945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Resected</a:t>
            </a:r>
          </a:p>
          <a:p>
            <a:pPr algn="ctr"/>
            <a:r>
              <a:rPr lang="en-US" sz="2000" b="1" dirty="0"/>
              <a:t> 38 vs 26 months</a:t>
            </a:r>
          </a:p>
          <a:p>
            <a:pPr algn="ctr"/>
            <a:r>
              <a:rPr lang="en-US" sz="2000" b="1" i="1" dirty="0"/>
              <a:t>P</a:t>
            </a:r>
            <a:r>
              <a:rPr lang="en-US" sz="2000" b="1" dirty="0"/>
              <a:t> = 0.020</a:t>
            </a:r>
          </a:p>
        </p:txBody>
      </p:sp>
      <p:sp>
        <p:nvSpPr>
          <p:cNvPr id="9" name="Down Arrow 8"/>
          <p:cNvSpPr/>
          <p:nvPr/>
        </p:nvSpPr>
        <p:spPr>
          <a:xfrm>
            <a:off x="1524000" y="3200400"/>
            <a:ext cx="3810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" y="3421559"/>
            <a:ext cx="2371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Better OS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1200" y="4122241"/>
            <a:ext cx="685800" cy="9069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90600" y="4122241"/>
            <a:ext cx="533400" cy="9069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22588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5189788"/>
            <a:ext cx="293914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92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36" y="0"/>
            <a:ext cx="8229600" cy="1143000"/>
          </a:xfrm>
        </p:spPr>
        <p:txBody>
          <a:bodyPr/>
          <a:lstStyle/>
          <a:p>
            <a:r>
              <a:rPr lang="en-US" b="1" dirty="0"/>
              <a:t>CA 19-9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Katz et al  ASO July 2010</a:t>
            </a:r>
          </a:p>
          <a:p>
            <a:pPr marL="0" indent="0" algn="ctr">
              <a:buNone/>
            </a:pPr>
            <a:r>
              <a:rPr lang="en-US" sz="2800" b="1" dirty="0"/>
              <a:t>174 patients</a:t>
            </a:r>
          </a:p>
          <a:p>
            <a:pPr marL="0" indent="0" algn="ctr">
              <a:buNone/>
            </a:pPr>
            <a:r>
              <a:rPr lang="en-US" sz="2800" b="1" dirty="0"/>
              <a:t>68% completed NCRT-&gt;PD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28600" y="417576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PPV</a:t>
            </a:r>
          </a:p>
          <a:p>
            <a:pPr algn="ctr"/>
            <a:r>
              <a:rPr lang="en-US" sz="2000" b="1" dirty="0"/>
              <a:t>93%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2576" y="410735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NPV</a:t>
            </a:r>
          </a:p>
          <a:p>
            <a:pPr algn="ctr"/>
            <a:r>
              <a:rPr lang="en-US" sz="2000" b="1" dirty="0"/>
              <a:t>28%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86000" y="3200400"/>
            <a:ext cx="685800" cy="9069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90600" y="3207841"/>
            <a:ext cx="533400" cy="9069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78661"/>
            <a:ext cx="3124200" cy="17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47049"/>
            <a:ext cx="2656870" cy="178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Image result for medical college of wisconsin milwaukee LOG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257800"/>
            <a:ext cx="198972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36" y="837195"/>
            <a:ext cx="4696864" cy="420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842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/>
              <a:t>Imaging post-NCT </a:t>
            </a:r>
          </a:p>
        </p:txBody>
      </p:sp>
      <p:pic>
        <p:nvPicPr>
          <p:cNvPr id="4" name="Picture 3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imaging ancient egyp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67664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31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Katz et al. Cancer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algn="ctr"/>
            <a:r>
              <a:rPr lang="en-US" b="1" dirty="0"/>
              <a:t>Response of BR PDAC to NCT is not reflected by radiographic indicators in 122 pts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286000"/>
            <a:ext cx="74199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213585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1752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9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Perioperative Chemotherapy: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301"/>
            <a:ext cx="8534400" cy="4572000"/>
          </a:xfrm>
        </p:spPr>
        <p:txBody>
          <a:bodyPr>
            <a:normAutofit/>
          </a:bodyPr>
          <a:lstStyle/>
          <a:p>
            <a:pPr marL="1314450" lvl="1" indent="-857250">
              <a:buFont typeface="+mj-lt"/>
              <a:buAutoNum type="romanUcPeriod"/>
            </a:pPr>
            <a:r>
              <a:rPr lang="en-US" sz="4000" b="1" dirty="0"/>
              <a:t>Which chemo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/>
              <a:t>Neo- vs. adjuvant chemotherapy 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/>
              <a:t>If NCT-&gt; how long and +-NRT 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/>
              <a:t>If NCT-&gt;metrics for response </a:t>
            </a:r>
            <a:r>
              <a:rPr lang="en-US" sz="500" b="1" dirty="0"/>
              <a:t>(not losing Rx window opportunity)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5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37760"/>
            <a:ext cx="8763000" cy="17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050" y="304800"/>
            <a:ext cx="8643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Perioperative Chemotherapy: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920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400800" cy="11430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Ferrone</a:t>
            </a:r>
            <a:r>
              <a:rPr lang="en-US" sz="2800" b="1" dirty="0"/>
              <a:t> et </a:t>
            </a:r>
            <a:r>
              <a:rPr lang="en-US" sz="2800" b="1" dirty="0" err="1"/>
              <a:t>al.Ann</a:t>
            </a:r>
            <a:r>
              <a:rPr lang="en-US" sz="2800" b="1" dirty="0"/>
              <a:t> </a:t>
            </a:r>
            <a:r>
              <a:rPr lang="en-US" sz="2800" b="1" dirty="0" err="1"/>
              <a:t>Surg</a:t>
            </a:r>
            <a:r>
              <a:rPr lang="en-US" sz="2800" b="1" dirty="0"/>
              <a:t>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967788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0" y="5181600"/>
            <a:ext cx="80772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3352800"/>
            <a:ext cx="8077200" cy="1752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624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42861"/>
            <a:ext cx="19812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1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Ferrone</a:t>
            </a:r>
            <a:r>
              <a:rPr lang="en-US" dirty="0"/>
              <a:t> et al. Ann </a:t>
            </a:r>
            <a:r>
              <a:rPr lang="en-US" dirty="0" err="1"/>
              <a:t>Surg</a:t>
            </a:r>
            <a:r>
              <a:rPr lang="en-US" dirty="0"/>
              <a:t>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0063" y="1143000"/>
            <a:ext cx="8262937" cy="5486400"/>
            <a:chOff x="500063" y="1143000"/>
            <a:chExt cx="8262937" cy="5486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1143000"/>
              <a:ext cx="8262937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68622" y="1459468"/>
              <a:ext cx="1717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54 year-old lady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33800" y="3821668"/>
              <a:ext cx="1717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56 year-old lady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823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Ferrone</a:t>
            </a:r>
            <a:r>
              <a:rPr lang="en-US" dirty="0"/>
              <a:t> et al. Ann </a:t>
            </a:r>
            <a:r>
              <a:rPr lang="en-US" dirty="0" err="1"/>
              <a:t>Surg</a:t>
            </a:r>
            <a:r>
              <a:rPr lang="en-US" dirty="0"/>
              <a:t>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0063" y="1143000"/>
            <a:ext cx="8262937" cy="5486400"/>
            <a:chOff x="500063" y="1143000"/>
            <a:chExt cx="8262937" cy="5486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1143000"/>
              <a:ext cx="8262937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68622" y="1459468"/>
              <a:ext cx="1717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54 year-old lady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pT3N0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33800" y="3821668"/>
              <a:ext cx="1717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56 year-old lady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pT0pN0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66800" y="6564868"/>
            <a:ext cx="704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neoadjuvant FOLFIRINOX imaging no longer predicts </a:t>
            </a:r>
            <a:r>
              <a:rPr lang="en-US" dirty="0" err="1"/>
              <a:t>unresectability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74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8305800" cy="1524000"/>
          </a:xfrm>
        </p:spPr>
        <p:txBody>
          <a:bodyPr/>
          <a:lstStyle/>
          <a:p>
            <a:r>
              <a:rPr lang="en-US" sz="2400" b="1" dirty="0"/>
              <a:t>Pathological Complete Response to Neoadjuvant Chemotherapy in Pancreatic Cancer: Frequency, Predictors and Impact on Overall Survival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8382000" cy="914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900" u="sng" dirty="0" err="1">
                <a:latin typeface="Arial" charset="0"/>
              </a:rPr>
              <a:t>Basem</a:t>
            </a:r>
            <a:r>
              <a:rPr lang="en-US" altLang="en-US" sz="1900" u="sng" dirty="0">
                <a:latin typeface="Arial" charset="0"/>
              </a:rPr>
              <a:t> </a:t>
            </a:r>
            <a:r>
              <a:rPr lang="en-US" altLang="en-US" sz="1900" u="sng" dirty="0" err="1">
                <a:latin typeface="Arial" charset="0"/>
              </a:rPr>
              <a:t>Azab</a:t>
            </a:r>
            <a:r>
              <a:rPr lang="en-US" altLang="en-US" sz="1900" u="sng" dirty="0">
                <a:latin typeface="Arial" charset="0"/>
              </a:rPr>
              <a:t>, MD</a:t>
            </a:r>
            <a:r>
              <a:rPr lang="en-US" altLang="en-US" sz="1900" dirty="0">
                <a:latin typeface="Arial" charset="0"/>
              </a:rPr>
              <a:t>; Caroline </a:t>
            </a:r>
            <a:r>
              <a:rPr lang="en-US" altLang="en-US" sz="1900" dirty="0" err="1">
                <a:latin typeface="Arial" charset="0"/>
              </a:rPr>
              <a:t>Ripat</a:t>
            </a:r>
            <a:r>
              <a:rPr lang="en-US" altLang="en-US" sz="1900" dirty="0">
                <a:latin typeface="Arial" charset="0"/>
              </a:rPr>
              <a:t>, MD; Igor </a:t>
            </a:r>
            <a:r>
              <a:rPr lang="en-US" altLang="en-US" sz="1900" dirty="0" err="1">
                <a:latin typeface="Arial" charset="0"/>
              </a:rPr>
              <a:t>Macedo</a:t>
            </a:r>
            <a:r>
              <a:rPr lang="en-US" altLang="en-US" sz="1900" dirty="0">
                <a:latin typeface="Arial" charset="0"/>
              </a:rPr>
              <a:t>, MD; Omar </a:t>
            </a:r>
            <a:r>
              <a:rPr lang="en-US" altLang="en-US" sz="1900" dirty="0" err="1">
                <a:latin typeface="Arial" charset="0"/>
              </a:rPr>
              <a:t>Picado</a:t>
            </a:r>
            <a:r>
              <a:rPr lang="en-US" altLang="en-US" sz="1900" dirty="0">
                <a:latin typeface="Arial" charset="0"/>
              </a:rPr>
              <a:t>, MD; Alan S Livingstone, MD; Dido </a:t>
            </a:r>
            <a:r>
              <a:rPr lang="en-US" altLang="en-US" sz="1900" dirty="0" err="1">
                <a:latin typeface="Arial" charset="0"/>
              </a:rPr>
              <a:t>Franceschi</a:t>
            </a:r>
            <a:r>
              <a:rPr lang="en-US" altLang="en-US" sz="1900" dirty="0">
                <a:latin typeface="Arial" charset="0"/>
              </a:rPr>
              <a:t>, MD; </a:t>
            </a:r>
            <a:r>
              <a:rPr lang="en-US" altLang="en-US" sz="1900" dirty="0" err="1">
                <a:latin typeface="Arial" charset="0"/>
              </a:rPr>
              <a:t>Nipun</a:t>
            </a:r>
            <a:r>
              <a:rPr lang="en-US" altLang="en-US" sz="1900" dirty="0">
                <a:latin typeface="Arial" charset="0"/>
              </a:rPr>
              <a:t> Merchant, MD;   </a:t>
            </a:r>
            <a:r>
              <a:rPr lang="en-US" altLang="en-US" sz="1900" u="sng" dirty="0">
                <a:latin typeface="Arial" charset="0"/>
              </a:rPr>
              <a:t>Danny </a:t>
            </a:r>
            <a:r>
              <a:rPr lang="en-US" altLang="en-US" sz="1900" u="sng" dirty="0" err="1">
                <a:latin typeface="Arial" charset="0"/>
              </a:rPr>
              <a:t>Yakoub</a:t>
            </a:r>
            <a:r>
              <a:rPr lang="en-US" altLang="en-US" sz="1900" u="sng" dirty="0">
                <a:latin typeface="Arial" charset="0"/>
              </a:rPr>
              <a:t>, MD PhD</a:t>
            </a:r>
            <a:r>
              <a:rPr lang="en-US" altLang="en-US" sz="1900" dirty="0">
                <a:latin typeface="Arial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5" name="Picture 9" descr="JMH Al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32" y="3632437"/>
            <a:ext cx="3524568" cy="2692164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4" y="122201"/>
            <a:ext cx="1896937" cy="7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00" y="122200"/>
            <a:ext cx="1933200" cy="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0" y="3632436"/>
            <a:ext cx="3271236" cy="26921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50" name="Picture 2" descr="2018 AHPBA Confer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32" y="141865"/>
            <a:ext cx="4724400" cy="6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247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603910"/>
              </p:ext>
            </p:extLst>
          </p:nvPr>
        </p:nvGraphicFramePr>
        <p:xfrm>
          <a:off x="228600" y="213359"/>
          <a:ext cx="8686800" cy="5420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Institute/Country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pCR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 err="1"/>
                        <a:t>Snady</a:t>
                      </a:r>
                      <a:r>
                        <a:rPr lang="en-US" dirty="0"/>
                        <a:t> et al (2000)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  <a:r>
                        <a:rPr lang="en-US" baseline="0" dirty="0"/>
                        <a:t> Sinai NY (USA)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1989-1997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3/20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494">
                <a:tc>
                  <a:txBody>
                    <a:bodyPr/>
                    <a:lstStyle/>
                    <a:p>
                      <a:r>
                        <a:rPr lang="en-US" dirty="0" err="1"/>
                        <a:t>Turrini</a:t>
                      </a:r>
                      <a:r>
                        <a:rPr lang="en-US" dirty="0"/>
                        <a:t> et al (2009)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Paoli-</a:t>
                      </a:r>
                      <a:r>
                        <a:rPr lang="en-US" dirty="0" err="1"/>
                        <a:t>Calmettes</a:t>
                      </a:r>
                      <a:r>
                        <a:rPr lang="en-US" dirty="0"/>
                        <a:t> (France)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1996-2007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8/62 (13%)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494">
                <a:tc>
                  <a:txBody>
                    <a:bodyPr/>
                    <a:lstStyle/>
                    <a:p>
                      <a:r>
                        <a:rPr lang="en-US" dirty="0" err="1"/>
                        <a:t>Calvo</a:t>
                      </a:r>
                      <a:r>
                        <a:rPr lang="en-US" dirty="0"/>
                        <a:t> et al (2004)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 Maranon</a:t>
                      </a:r>
                      <a:r>
                        <a:rPr lang="en-US" baseline="0" dirty="0"/>
                        <a:t> (Spain)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1998-2001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3/9 (33%)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White et al (2005)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Duke University</a:t>
                      </a:r>
                      <a:r>
                        <a:rPr lang="en-US" baseline="0" dirty="0"/>
                        <a:t> (USA)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1994-2005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4/54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Lee et al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MD Anderson CC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2008-2012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3/176 (2%)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 err="1"/>
                        <a:t>Cloyd</a:t>
                      </a:r>
                      <a:r>
                        <a:rPr lang="en-US" baseline="0" dirty="0"/>
                        <a:t> et al (2017)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MD Anderson CC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1990-2015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23/583 (4%)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Chun et al (2011)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Fox Chase</a:t>
                      </a:r>
                      <a:r>
                        <a:rPr lang="en-US" baseline="0" dirty="0"/>
                        <a:t> CC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1987-2009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8/107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He et al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 Hopkins</a:t>
                      </a:r>
                      <a:r>
                        <a:rPr lang="en-US" baseline="0" dirty="0"/>
                        <a:t> (USA)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2008-2016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19/186 (10%)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 err="1"/>
                        <a:t>Pietrasz</a:t>
                      </a:r>
                      <a:r>
                        <a:rPr lang="en-US" dirty="0"/>
                        <a:t> et al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Ageo</a:t>
                      </a:r>
                      <a:r>
                        <a:rPr lang="en-US" dirty="0"/>
                        <a:t>-French cohort (France)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2010-2013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12/80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Hirata et al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Osaka medical center (Japan)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2006-2011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6/157 (4%)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Lee et al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Yonsei</a:t>
                      </a:r>
                      <a:r>
                        <a:rPr lang="en-US" dirty="0"/>
                        <a:t> University(South Korea)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9/86 (10%)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r>
                        <a:rPr lang="en-US" dirty="0"/>
                        <a:t>Mellon et al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Mofitt</a:t>
                      </a:r>
                      <a:r>
                        <a:rPr lang="en-US" baseline="0" dirty="0"/>
                        <a:t> CC (USA)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2010-2015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6/81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33400" y="5867400"/>
            <a:ext cx="4930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pCR</a:t>
            </a:r>
            <a:r>
              <a:rPr lang="en-US" sz="2000" b="1" dirty="0"/>
              <a:t> varies widely between studies (2%-33%)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286000"/>
            <a:ext cx="853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4800" y="2667000"/>
            <a:ext cx="853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" y="1447800"/>
            <a:ext cx="853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95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Background </a:t>
            </a:r>
          </a:p>
        </p:txBody>
      </p:sp>
      <p:pic>
        <p:nvPicPr>
          <p:cNvPr id="5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5562600"/>
            <a:ext cx="8776855" cy="10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94845"/>
              </p:ext>
            </p:extLst>
          </p:nvPr>
        </p:nvGraphicFramePr>
        <p:xfrm>
          <a:off x="609600" y="1524000"/>
          <a:ext cx="5181600" cy="2556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746">
                <a:tc>
                  <a:txBody>
                    <a:bodyPr/>
                    <a:lstStyle/>
                    <a:p>
                      <a:r>
                        <a:rPr lang="en-US" dirty="0"/>
                        <a:t>Pancreas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(2-15%)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746">
                <a:tc>
                  <a:txBody>
                    <a:bodyPr/>
                    <a:lstStyle/>
                    <a:p>
                      <a:r>
                        <a:rPr lang="en-US" dirty="0"/>
                        <a:t>Rectal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(13-16%)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746">
                <a:tc>
                  <a:txBody>
                    <a:bodyPr/>
                    <a:lstStyle/>
                    <a:p>
                      <a:r>
                        <a:rPr lang="en-US" dirty="0"/>
                        <a:t>Esophagus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(20-40%)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848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6941127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013936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NCDB 2004-2014  </a:t>
            </a:r>
          </a:p>
          <a:p>
            <a:endParaRPr lang="en-US" sz="16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0" y="2263378"/>
            <a:ext cx="4268788" cy="479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</a:rPr>
              <a:t>Inclusion criteria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895600"/>
            <a:ext cx="4590171" cy="185062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err="1"/>
              <a:t>AdenoCa</a:t>
            </a:r>
            <a:endParaRPr lang="en-US" sz="2800" b="1" dirty="0"/>
          </a:p>
          <a:p>
            <a:pPr>
              <a:defRPr/>
            </a:pPr>
            <a:r>
              <a:rPr lang="en-US" sz="2800" b="1" dirty="0"/>
              <a:t>Neoadjuvant therapy</a:t>
            </a:r>
          </a:p>
          <a:p>
            <a:pPr>
              <a:defRPr/>
            </a:pPr>
            <a:r>
              <a:rPr lang="en-US" sz="2800" b="1" dirty="0"/>
              <a:t>NCT-S &gt;8 weeks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873625" y="2263378"/>
            <a:ext cx="4270375" cy="6322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b="1" u="sng" dirty="0">
                <a:solidFill>
                  <a:schemeClr val="accent6">
                    <a:lumMod val="75000"/>
                  </a:schemeClr>
                </a:solidFill>
              </a:rPr>
              <a:t>Exclusion criteria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873625" y="2971800"/>
            <a:ext cx="4498975" cy="137437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M1 disease</a:t>
            </a:r>
          </a:p>
          <a:p>
            <a:pPr eaLnBrk="1" hangingPunct="1"/>
            <a:r>
              <a:rPr lang="en-US" altLang="en-US" sz="2800" b="1" dirty="0"/>
              <a:t>Missing  </a:t>
            </a:r>
            <a:r>
              <a:rPr lang="en-US" altLang="en-US" sz="2800" b="1" dirty="0" err="1"/>
              <a:t>pTN</a:t>
            </a:r>
            <a:r>
              <a:rPr lang="en-US" altLang="en-US" sz="2800" b="1" dirty="0"/>
              <a:t> staging data</a:t>
            </a:r>
          </a:p>
          <a:p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41465" y="152400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Methods</a:t>
            </a:r>
            <a:endParaRPr lang="en-US" sz="2000" dirty="0"/>
          </a:p>
        </p:txBody>
      </p:sp>
      <p:pic>
        <p:nvPicPr>
          <p:cNvPr id="12" name="Picture 11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16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7315200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Methods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76199" y="1066800"/>
            <a:ext cx="8991600" cy="5791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/>
              <a:t>2093 patients were included</a:t>
            </a:r>
          </a:p>
          <a:p>
            <a:r>
              <a:rPr lang="en-US" sz="2800" b="1" dirty="0" err="1"/>
              <a:t>pCR</a:t>
            </a:r>
            <a:r>
              <a:rPr lang="en-US" sz="2800" b="1" dirty="0"/>
              <a:t> was defined as ypT0,ypN0</a:t>
            </a:r>
          </a:p>
          <a:p>
            <a:r>
              <a:rPr lang="en-US" sz="2800" b="1" u="sng" dirty="0"/>
              <a:t>NCT-S interval = start time of NCT to surgery-&gt; </a:t>
            </a:r>
            <a:r>
              <a:rPr lang="en-US" sz="2800" b="1" dirty="0"/>
              <a:t>was divided: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Categorically into week </a:t>
            </a:r>
            <a:r>
              <a:rPr lang="en-US" sz="2400" b="1" u="sng" dirty="0"/>
              <a:t>quintiles</a:t>
            </a:r>
            <a:r>
              <a:rPr lang="en-US" sz="2400" b="1" dirty="0"/>
              <a:t> </a:t>
            </a:r>
            <a:r>
              <a:rPr lang="en-US" sz="1800" b="1" dirty="0"/>
              <a:t>(8-11, 12-14, 15-19, 20-29, &gt;29)</a:t>
            </a: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u="sng" dirty="0"/>
              <a:t>Per week</a:t>
            </a:r>
            <a:r>
              <a:rPr lang="en-US" sz="2400" b="1" dirty="0"/>
              <a:t> basis as a continuous variable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800" b="1" u="sng" dirty="0"/>
              <a:t>Primary outcome:</a:t>
            </a:r>
            <a:r>
              <a:rPr lang="en-US" sz="2800" b="1" dirty="0"/>
              <a:t> Rate of </a:t>
            </a:r>
            <a:r>
              <a:rPr lang="en-US" sz="2800" b="1" dirty="0" err="1"/>
              <a:t>pCR</a:t>
            </a:r>
            <a:r>
              <a:rPr lang="en-US" sz="2800" b="1" dirty="0"/>
              <a:t> </a:t>
            </a:r>
          </a:p>
          <a:p>
            <a:r>
              <a:rPr lang="en-US" sz="2800" b="1" u="sng" dirty="0"/>
              <a:t>Secondary outcomes:</a:t>
            </a:r>
            <a:r>
              <a:rPr lang="en-US" sz="2800" b="1" dirty="0"/>
              <a:t> OS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41465" y="36022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Methods</a:t>
            </a:r>
            <a:endParaRPr lang="en-US" sz="2000" dirty="0"/>
          </a:p>
        </p:txBody>
      </p:sp>
      <p:pic>
        <p:nvPicPr>
          <p:cNvPr id="7" name="Picture 6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6198"/>
            <a:ext cx="9144001" cy="123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67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8686800" cy="82272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Results - Baseline characteristics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346037"/>
              </p:ext>
            </p:extLst>
          </p:nvPr>
        </p:nvGraphicFramePr>
        <p:xfrm>
          <a:off x="491657" y="609600"/>
          <a:ext cx="8382000" cy="4821602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3859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Baseline characteristics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pCR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Non-pCR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P Value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N=44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N=2049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Demographic characteristics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	Age (years, mean &amp; </a:t>
                      </a:r>
                      <a:r>
                        <a:rPr lang="en-US" sz="1800" b="1" dirty="0" err="1">
                          <a:effectLst/>
                        </a:rPr>
                        <a:t>sd</a:t>
                      </a:r>
                      <a:r>
                        <a:rPr lang="en-US" sz="18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60±9.8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63±10.04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	Gender (Males)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20(46%)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1040(51%)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	Race (White, 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41(93%)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1788(87%)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Facility type (community vs academic)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6/44(14%)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643/2044(32%)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0.012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Cancer characteristics (N, 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               Tumor grade (Low)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3/7(30%)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171/1305(12%)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0.07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TNM stage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43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1819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                cT stage 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0.3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	cT1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2(5%)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121(7%)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	cT2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6(14%)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438(24%)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	cT3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28(65%)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913(50%)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	cT4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7(16%)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347(19%)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</a:rPr>
                        <a:t>	cN0 stage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31/42(74%)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1209/1766(69%)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0.5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086" y="5729859"/>
            <a:ext cx="718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Patients with </a:t>
            </a:r>
            <a:r>
              <a:rPr lang="en-US" b="1" dirty="0" err="1"/>
              <a:t>pCR</a:t>
            </a:r>
            <a:r>
              <a:rPr lang="en-US" b="1" dirty="0"/>
              <a:t> had higher chance to be treated at academic centers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2362200"/>
            <a:ext cx="4232743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1" cy="6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5977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76200"/>
            <a:ext cx="8686800" cy="82272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1C85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D044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Results - Baseline characteristics according to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pCR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status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637880"/>
              </p:ext>
            </p:extLst>
          </p:nvPr>
        </p:nvGraphicFramePr>
        <p:xfrm>
          <a:off x="152399" y="848715"/>
          <a:ext cx="8839200" cy="4106926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407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Baseline characteristics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pCR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Non-pCR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P Value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N=44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N=2049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Treatment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characteristics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Neoadjuvant radiotherapy (NRT)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37/44(84%)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1438/2042(70%)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0.049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Chemotherapy to surgery (weeks)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23±13.1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17±8.1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0.001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Chemotherapy to surgery quintiles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0.001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 First quintile       (8-11 week)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5/44(11%)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505/2049(25%)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 Second quintile (12-14 week)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9/44(21%)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542/2049(27%)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 Third quintile     (15-19 week)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8/44(18%)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454/2049(22%)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 Fourth quintile  (20-29 week)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12/44(27%)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391/2049(19%)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   Fifth quintile      (&gt;29 week)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10/44(23%)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157/2049(8%)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0" marR="5191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1109" y="5410200"/>
            <a:ext cx="810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Patients with </a:t>
            </a:r>
            <a:r>
              <a:rPr lang="en-US" sz="2000" b="1" dirty="0" err="1"/>
              <a:t>pCR</a:t>
            </a:r>
            <a:r>
              <a:rPr lang="en-US" sz="2000" b="1" dirty="0"/>
              <a:t> had a higher rate of NRT and longer NCT-S interval</a:t>
            </a:r>
          </a:p>
        </p:txBody>
      </p:sp>
      <p:pic>
        <p:nvPicPr>
          <p:cNvPr id="8" name="Picture 7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310"/>
            <a:ext cx="9144001" cy="9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97F6C1-AFE6-284F-BA3C-C1BA20D13057}"/>
              </a:ext>
            </a:extLst>
          </p:cNvPr>
          <p:cNvSpPr/>
          <p:nvPr/>
        </p:nvSpPr>
        <p:spPr>
          <a:xfrm>
            <a:off x="4267200" y="1828800"/>
            <a:ext cx="4648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9A7494-7083-5849-AA64-399F37D7E411}"/>
              </a:ext>
            </a:extLst>
          </p:cNvPr>
          <p:cNvSpPr/>
          <p:nvPr/>
        </p:nvSpPr>
        <p:spPr>
          <a:xfrm>
            <a:off x="4191000" y="4572000"/>
            <a:ext cx="4648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276"/>
            <a:ext cx="8991600" cy="57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i="1" dirty="0">
                <a:solidFill>
                  <a:schemeClr val="bg1"/>
                </a:solidFill>
              </a:rPr>
              <a:t>Which chemotherapy?</a:t>
            </a:r>
          </a:p>
        </p:txBody>
      </p:sp>
      <p:pic>
        <p:nvPicPr>
          <p:cNvPr id="3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73758"/>
            <a:ext cx="8763000" cy="17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12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239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Results: OS according to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pCR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status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2366"/>
              </p:ext>
            </p:extLst>
          </p:nvPr>
        </p:nvGraphicFramePr>
        <p:xfrm>
          <a:off x="2133600" y="4251960"/>
          <a:ext cx="1676400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Median 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r>
                        <a:rPr lang="en-US" sz="1100" b="1" dirty="0" err="1"/>
                        <a:t>pCR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59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r>
                        <a:rPr lang="en-US" sz="1100" b="1" dirty="0"/>
                        <a:t>Non-</a:t>
                      </a:r>
                      <a:r>
                        <a:rPr lang="en-US" sz="1100" b="1" dirty="0" err="1"/>
                        <a:t>pCR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19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60612" y="2831068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 patients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4888468"/>
            <a:ext cx="135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516 patients</a:t>
            </a:r>
          </a:p>
        </p:txBody>
      </p:sp>
      <p:pic>
        <p:nvPicPr>
          <p:cNvPr id="8" name="Picture 7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1" cy="7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99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9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Logistic regression models of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pCR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predictors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08643"/>
              </p:ext>
            </p:extLst>
          </p:nvPr>
        </p:nvGraphicFramePr>
        <p:xfrm>
          <a:off x="152401" y="533403"/>
          <a:ext cx="8839199" cy="5638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9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60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40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Univariate analysis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Multivariate analysis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6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OR(95%CI)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 value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OR(95%CI)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 value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Age(per year)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0.98(0.95-1.00)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0.97(0.94-0.99)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Sex(male)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1.2(0.68-2.25)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0.48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1.3(0.68-2.44)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0.44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Race(White)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2.3((0.56-9.69)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0.25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5.8(0.78-43.14)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8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Facility type (community vs academic)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0.34(0.15-0.82)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0.44(0.18-1.06)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0.07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TNM stage(Ref: stage 1)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Stage 2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1.50(0.65-3.51)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1.12(0.47-2.65)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0.80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Stage 3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1.40(0.50-3.91)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0.52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0.78(0.27-2.25)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0.64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Neoadjuvant radiotherapy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2.22(0.98-5.01)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0.05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3.7(1.30-10.63)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Neoadjuvant radiation dose(per cG)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1.00(1.00-1.00)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127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Neoadjuvant chemotherapy to surgery interval (Ref: 1</a:t>
                      </a:r>
                      <a:r>
                        <a:rPr lang="en-US" sz="1800" b="1" baseline="30000">
                          <a:effectLst/>
                        </a:rPr>
                        <a:t>st</a:t>
                      </a:r>
                      <a:r>
                        <a:rPr lang="en-US" sz="1800" b="1">
                          <a:effectLst/>
                        </a:rPr>
                        <a:t> quintile 8-12 week)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r>
                        <a:rPr lang="en-US" sz="1800" b="1" baseline="30000">
                          <a:effectLst/>
                        </a:rPr>
                        <a:t>th</a:t>
                      </a:r>
                      <a:r>
                        <a:rPr lang="en-US" sz="1800" b="1">
                          <a:effectLst/>
                        </a:rPr>
                        <a:t> quintile(&gt;29 week)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6.43(2.17-19.1)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0.001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6.79(2.00-23.00)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0.002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r>
                        <a:rPr lang="en-US" sz="1800" b="1" baseline="30000">
                          <a:effectLst/>
                        </a:rPr>
                        <a:t>th</a:t>
                      </a:r>
                      <a:r>
                        <a:rPr lang="en-US" sz="1800" b="1">
                          <a:effectLst/>
                        </a:rPr>
                        <a:t> quintile(20-29 week)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3.10(1.08-8.87)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0.04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3.33(1.04-10.66)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0.04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</a:t>
                      </a:r>
                      <a:r>
                        <a:rPr lang="en-US" sz="1800" b="1" baseline="30000" dirty="0">
                          <a:effectLst/>
                        </a:rPr>
                        <a:t>rd</a:t>
                      </a:r>
                      <a:r>
                        <a:rPr lang="en-US" sz="1800" b="1" dirty="0">
                          <a:effectLst/>
                        </a:rPr>
                        <a:t> quintile (15-19 week)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1.78(0.58-5.48)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1.78(0.51-6.19)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0.36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r>
                        <a:rPr lang="en-US" sz="1800" b="1" baseline="30000">
                          <a:effectLst/>
                        </a:rPr>
                        <a:t>nd</a:t>
                      </a:r>
                      <a:r>
                        <a:rPr lang="en-US" sz="1800" b="1">
                          <a:effectLst/>
                        </a:rPr>
                        <a:t> quintile (12-14 week)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1.68(0.56-5.04)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0.36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1.79(0.54-5.90)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NCT-S interval (per week increase)*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1.06(1.03-1.08)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0.001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1.07(1.04-1.10)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0.001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1371600"/>
            <a:ext cx="877529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3505200"/>
            <a:ext cx="877529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2209800"/>
            <a:ext cx="8775290" cy="3048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7316" y="5867400"/>
            <a:ext cx="877037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4690" y="4648200"/>
            <a:ext cx="87630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17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Results: </a:t>
            </a:r>
            <a:r>
              <a:rPr lang="en-US" sz="3600" b="1" dirty="0" err="1"/>
              <a:t>pCR</a:t>
            </a:r>
            <a:r>
              <a:rPr lang="en-US" sz="3600" b="1" dirty="0"/>
              <a:t> according to NCT-S interval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17176"/>
              </p:ext>
            </p:extLst>
          </p:nvPr>
        </p:nvGraphicFramePr>
        <p:xfrm>
          <a:off x="381000" y="1143000"/>
          <a:ext cx="8534400" cy="404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8039" y="52578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pCR</a:t>
            </a:r>
            <a:r>
              <a:rPr lang="en-US" sz="2400" b="1" dirty="0"/>
              <a:t> rate was rising with longer NCT-S interval</a:t>
            </a:r>
          </a:p>
        </p:txBody>
      </p:sp>
      <p:pic>
        <p:nvPicPr>
          <p:cNvPr id="8" name="Picture 7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1" cy="10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69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Results: OS per to NCT-S interval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03" r="20203"/>
          <a:stretch/>
        </p:blipFill>
        <p:spPr bwMode="auto">
          <a:xfrm>
            <a:off x="609600" y="685800"/>
            <a:ext cx="8534400" cy="498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1905000"/>
          <a:ext cx="228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NCT-S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NCT-S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NCT-S 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NCT-S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NCT-S Q5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1051"/>
            <a:ext cx="9144001" cy="11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16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b="1" dirty="0"/>
              <a:t>Results: OS per NCT-S interval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578492"/>
              </p:ext>
            </p:extLst>
          </p:nvPr>
        </p:nvGraphicFramePr>
        <p:xfrm>
          <a:off x="5105400" y="2514600"/>
          <a:ext cx="312420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Median 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US" sz="1100" dirty="0"/>
                        <a:t>NCT-S &gt; 29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US" sz="1100" dirty="0"/>
                        <a:t>NCT-S</a:t>
                      </a:r>
                      <a:r>
                        <a:rPr lang="en-US" sz="1100" baseline="0" dirty="0"/>
                        <a:t> =&lt;29 weeks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18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1" cy="9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35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/>
              <a:t>Cox regression OS analysis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570982"/>
              </p:ext>
            </p:extLst>
          </p:nvPr>
        </p:nvGraphicFramePr>
        <p:xfrm>
          <a:off x="304801" y="914400"/>
          <a:ext cx="8610598" cy="3553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6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5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Univariate analysis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Multivariate analysis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HR(95%CI)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 value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HR(95%CI)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 value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Age(per year)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1.02(1.01-1.03)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0.001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1.03(1.01-1.04)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0.001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Sex(male)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1.01(0.84-1.21)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0.78((0.62-0.99)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Race(White)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0.98(0.71-1.35)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0.90(0.59-1.38)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0.63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9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Facility type(community vs academic)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1.14(0.95-1.40)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1.31(1.02-1.68)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TNM stage(Ref: stage 1)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Stage 2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0.85(0.64-1.14)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0.78(0.58-1.05)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0.1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Stage 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1.11(0.81-1.53)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0.5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1.19((0.85-1.65)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0.3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Radiotherapy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0.92(0.71-1.18)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0.5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1.14(0.79-1.64)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0.50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NCT-S interval (per week increase)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0.99(0.98-0.99)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0.98(0.97-0.99)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0.04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Pathological complete response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0.30(0.11-0.80)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0.02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0.18(0.04-0.73)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0.02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4800" y="3886200"/>
            <a:ext cx="8534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4725375"/>
            <a:ext cx="8650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MV analysis, both NCT-S interval and </a:t>
            </a:r>
            <a:r>
              <a:rPr lang="en-US" sz="2400" b="1" dirty="0" err="1"/>
              <a:t>pCR</a:t>
            </a:r>
            <a:r>
              <a:rPr lang="en-US" sz="2400" b="1" dirty="0"/>
              <a:t> were predictors of OS, while radiotherapy was not</a:t>
            </a:r>
          </a:p>
        </p:txBody>
      </p:sp>
      <p:pic>
        <p:nvPicPr>
          <p:cNvPr id="7" name="Picture 6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1" cy="108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35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09600"/>
          </a:xfrm>
        </p:spPr>
        <p:txBody>
          <a:bodyPr>
            <a:noAutofit/>
          </a:bodyPr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16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Prolonged NCT-S interval:</a:t>
            </a:r>
          </a:p>
          <a:p>
            <a:pPr lvl="1"/>
            <a:r>
              <a:rPr lang="en-US" dirty="0"/>
              <a:t>(&gt; 20 </a:t>
            </a:r>
            <a:r>
              <a:rPr lang="en-US" dirty="0" err="1"/>
              <a:t>wks</a:t>
            </a:r>
            <a:r>
              <a:rPr lang="en-US" dirty="0"/>
              <a:t>) is associated with higher rate of </a:t>
            </a:r>
            <a:r>
              <a:rPr lang="en-US" u="sng" dirty="0" err="1"/>
              <a:t>pCR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(&gt; 29wks) is associated with improved  OS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NRT was associated with higher rate of </a:t>
            </a:r>
            <a:r>
              <a:rPr lang="en-US" dirty="0" err="1"/>
              <a:t>pCR</a:t>
            </a:r>
            <a:r>
              <a:rPr lang="en-US" dirty="0"/>
              <a:t>, but it did not predict improved </a:t>
            </a:r>
            <a:r>
              <a:rPr lang="en-US" u="sng" dirty="0"/>
              <a:t>OS</a:t>
            </a:r>
          </a:p>
          <a:p>
            <a:endParaRPr lang="en-US" dirty="0"/>
          </a:p>
        </p:txBody>
      </p:sp>
      <p:pic>
        <p:nvPicPr>
          <p:cNvPr id="6" name="Picture 5" descr="https://ci6.googleusercontent.com/proxy/0XTaNbLG-7bz-gJZ8EyD6vuEgCzzlHWH-cEdl1FIXGFGzIUIarWmEc4-bnOxdz3SOc28jq5uRTKAPAfzwZ-ZKgpR6g=s0-d-e1-ft#http://arabafricanegypt.com/tarek/BGO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1" cy="14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354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9A48B-7858-2C49-905B-986CA6EF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B345B-747A-004D-BD91-F45C30968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FOLFIRINOX/</a:t>
            </a:r>
            <a:r>
              <a:rPr lang="en-US" dirty="0" err="1"/>
              <a:t>Gem+Abraxane</a:t>
            </a:r>
            <a:endParaRPr lang="en-US" dirty="0"/>
          </a:p>
          <a:p>
            <a:r>
              <a:rPr lang="en-US" dirty="0"/>
              <a:t>Neoadjuvant better than upfront surgery</a:t>
            </a:r>
          </a:p>
          <a:p>
            <a:r>
              <a:rPr lang="en-US" dirty="0"/>
              <a:t>PCR is a reliable surrogate marker</a:t>
            </a:r>
          </a:p>
          <a:p>
            <a:r>
              <a:rPr lang="en-US" dirty="0"/>
              <a:t>CT/MRI in neoadjuvant setting</a:t>
            </a:r>
            <a:r>
              <a:rPr lang="en-US" sz="1400" dirty="0"/>
              <a:t>(not reliable to judge </a:t>
            </a:r>
            <a:r>
              <a:rPr lang="en-US" sz="1400" dirty="0" err="1"/>
              <a:t>resectability</a:t>
            </a:r>
            <a:r>
              <a:rPr lang="en-US" sz="1400" dirty="0"/>
              <a:t>)</a:t>
            </a:r>
            <a:endParaRPr lang="en-US" dirty="0"/>
          </a:p>
          <a:p>
            <a:r>
              <a:rPr lang="en-US" dirty="0"/>
              <a:t>CA 19-9 normalization and drop &gt;50%</a:t>
            </a:r>
          </a:p>
          <a:p>
            <a:r>
              <a:rPr lang="en-US" dirty="0"/>
              <a:t>NRT -&gt; increase PCR </a:t>
            </a:r>
            <a:r>
              <a:rPr lang="en-US" sz="1400" dirty="0"/>
              <a:t>(Need large number and long period to see impact on OS)</a:t>
            </a:r>
          </a:p>
          <a:p>
            <a:r>
              <a:rPr lang="en-US" dirty="0"/>
              <a:t>Waiting final results of PREOPANC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521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Picture 16" descr="Image result for ancient egypt mon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0" y="53531"/>
            <a:ext cx="7660480" cy="42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>
            <a:noAutofit/>
          </a:bodyPr>
          <a:lstStyle/>
          <a:p>
            <a:r>
              <a:rPr lang="en-US" sz="8800" b="1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AutoShape 2" descr="Image result for university of cairo log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suny downstate logo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200" y="4705350"/>
            <a:ext cx="8928100" cy="2000250"/>
            <a:chOff x="-3505200" y="3943351"/>
            <a:chExt cx="15116175" cy="2400299"/>
          </a:xfrm>
        </p:grpSpPr>
        <p:grpSp>
          <p:nvGrpSpPr>
            <p:cNvPr id="7" name="Group 6"/>
            <p:cNvGrpSpPr/>
            <p:nvPr/>
          </p:nvGrpSpPr>
          <p:grpSpPr>
            <a:xfrm>
              <a:off x="-3505200" y="3943351"/>
              <a:ext cx="12753975" cy="2400299"/>
              <a:chOff x="0" y="3943351"/>
              <a:chExt cx="12753975" cy="240029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3962400"/>
                <a:ext cx="7953375" cy="2381250"/>
                <a:chOff x="0" y="3962400"/>
                <a:chExt cx="7953375" cy="2381250"/>
              </a:xfrm>
            </p:grpSpPr>
            <p:pic>
              <p:nvPicPr>
                <p:cNvPr id="16393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3962401"/>
                  <a:ext cx="2314575" cy="2381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8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62400"/>
                  <a:ext cx="1905000" cy="2381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88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5000" y="3962400"/>
                  <a:ext cx="2143124" cy="2381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92" name="Picture 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6700" y="3962401"/>
                  <a:ext cx="2095500" cy="2381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395" name="Picture 11" descr="Image result for university of miami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4800" y="3943351"/>
                <a:ext cx="2095500" cy="2381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6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8400" y="3962401"/>
                <a:ext cx="2695575" cy="2362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7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200" y="3962401"/>
              <a:ext cx="2390775" cy="23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543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5867400"/>
            <a:ext cx="7315200" cy="762000"/>
          </a:xfrm>
        </p:spPr>
        <p:txBody>
          <a:bodyPr>
            <a:noAutofit/>
          </a:bodyPr>
          <a:lstStyle/>
          <a:p>
            <a:r>
              <a:rPr lang="en-US" sz="2800" b="1" dirty="0"/>
              <a:t>OS at 1year: Gem vs. 5-FU 18% vs. 2%.</a:t>
            </a:r>
            <a:br>
              <a:rPr lang="en-US" sz="2800" b="1" dirty="0"/>
            </a:br>
            <a:r>
              <a:rPr lang="en-US" sz="2800" b="1" dirty="0"/>
              <a:t>“no one lived to tell the real story”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Image result for san antoni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08351"/>
            <a:ext cx="3200400" cy="16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9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4743E-556E-7D47-B663-2DB70F94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30782"/>
            <a:ext cx="8680660" cy="16309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blurRad="1270000" stA="0" endPos="65000" dist="1270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0" y="1447801"/>
            <a:ext cx="7162801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A17BDC-0C7C-AE47-883C-59BF4C7A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"/>
            <a:ext cx="8229600" cy="1333500"/>
          </a:xfrm>
        </p:spPr>
        <p:txBody>
          <a:bodyPr>
            <a:normAutofit fontScale="90000"/>
          </a:bodyPr>
          <a:lstStyle/>
          <a:p>
            <a:pPr algn="l"/>
            <a:r>
              <a:rPr lang="da-DK" sz="3600" b="1" dirty="0">
                <a:solidFill>
                  <a:schemeClr val="bg1"/>
                </a:solidFill>
              </a:rPr>
              <a:t>Moore et al</a:t>
            </a:r>
            <a:r>
              <a:rPr lang="en-US" sz="3600" b="1" dirty="0">
                <a:solidFill>
                  <a:schemeClr val="bg1"/>
                </a:solidFill>
              </a:rPr>
              <a:t>. </a:t>
            </a:r>
            <a:r>
              <a:rPr lang="en-US" sz="3600" b="1" dirty="0" err="1">
                <a:solidFill>
                  <a:schemeClr val="bg1"/>
                </a:solidFill>
              </a:rPr>
              <a:t>Erlotinib</a:t>
            </a:r>
            <a:r>
              <a:rPr lang="en-US" sz="3600" b="1" dirty="0">
                <a:solidFill>
                  <a:schemeClr val="bg1"/>
                </a:solidFill>
              </a:rPr>
              <a:t> plus gemcitabine vs gem alone LA PDAC. </a:t>
            </a:r>
            <a:r>
              <a:rPr lang="en-US" sz="2700" b="1" dirty="0">
                <a:solidFill>
                  <a:schemeClr val="bg1"/>
                </a:solidFill>
              </a:rPr>
              <a:t>phase III trial </a:t>
            </a:r>
            <a:r>
              <a:rPr lang="it-IT" sz="2700" b="1" i="1" dirty="0">
                <a:solidFill>
                  <a:schemeClr val="bg1"/>
                </a:solidFill>
              </a:rPr>
              <a:t>JCO</a:t>
            </a:r>
            <a:r>
              <a:rPr lang="it-IT" sz="2700" b="1" dirty="0">
                <a:solidFill>
                  <a:schemeClr val="bg1"/>
                </a:solidFill>
              </a:rPr>
              <a:t>. 2007. (&gt;500 </a:t>
            </a:r>
            <a:r>
              <a:rPr lang="it-IT" sz="2700" b="1" dirty="0" err="1">
                <a:solidFill>
                  <a:schemeClr val="bg1"/>
                </a:solidFill>
              </a:rPr>
              <a:t>patients</a:t>
            </a:r>
            <a:r>
              <a:rPr lang="it-IT" sz="2700" b="1" dirty="0">
                <a:solidFill>
                  <a:schemeClr val="bg1"/>
                </a:solidFill>
              </a:rPr>
              <a:t>)</a:t>
            </a:r>
            <a:br>
              <a:rPr lang="it-IT" b="1" dirty="0"/>
            </a:br>
            <a:r>
              <a:rPr lang="en-US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0FB47-24CC-F84C-9B3B-F5B6A8884D8C}"/>
              </a:ext>
            </a:extLst>
          </p:cNvPr>
          <p:cNvSpPr txBox="1"/>
          <p:nvPr/>
        </p:nvSpPr>
        <p:spPr>
          <a:xfrm>
            <a:off x="5562600" y="3581400"/>
            <a:ext cx="247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Progression free survival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77F4B-280F-1E4E-9E9D-F077DF44C0C3}"/>
              </a:ext>
            </a:extLst>
          </p:cNvPr>
          <p:cNvSpPr txBox="1"/>
          <p:nvPr/>
        </p:nvSpPr>
        <p:spPr>
          <a:xfrm>
            <a:off x="6553200" y="1752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3552A-52AF-8248-9D6F-905FF1407E50}"/>
              </a:ext>
            </a:extLst>
          </p:cNvPr>
          <p:cNvSpPr txBox="1"/>
          <p:nvPr/>
        </p:nvSpPr>
        <p:spPr>
          <a:xfrm>
            <a:off x="6553200" y="5345668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 in 100mg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12140371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4743E-556E-7D47-B663-2DB70F94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30782"/>
            <a:ext cx="8680660" cy="16309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blurRad="1270000" stA="0" endPos="65000" dist="1270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0" y="1447801"/>
            <a:ext cx="7162801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A17BDC-0C7C-AE47-883C-59BF4C7A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"/>
            <a:ext cx="8229600" cy="1333500"/>
          </a:xfrm>
        </p:spPr>
        <p:txBody>
          <a:bodyPr>
            <a:normAutofit fontScale="90000"/>
          </a:bodyPr>
          <a:lstStyle/>
          <a:p>
            <a:pPr algn="l"/>
            <a:r>
              <a:rPr lang="da-DK" sz="3600" b="1" dirty="0">
                <a:solidFill>
                  <a:schemeClr val="bg1"/>
                </a:solidFill>
              </a:rPr>
              <a:t>Moore et al</a:t>
            </a:r>
            <a:r>
              <a:rPr lang="en-US" sz="3600" b="1" dirty="0">
                <a:solidFill>
                  <a:schemeClr val="bg1"/>
                </a:solidFill>
              </a:rPr>
              <a:t>. </a:t>
            </a:r>
            <a:r>
              <a:rPr lang="en-US" sz="3600" b="1" dirty="0" err="1">
                <a:solidFill>
                  <a:schemeClr val="bg1"/>
                </a:solidFill>
              </a:rPr>
              <a:t>Erlotinib</a:t>
            </a:r>
            <a:r>
              <a:rPr lang="en-US" sz="3600" b="1" dirty="0">
                <a:solidFill>
                  <a:schemeClr val="bg1"/>
                </a:solidFill>
              </a:rPr>
              <a:t> plus gemcitabine vs gem alone LA PDAC. </a:t>
            </a:r>
            <a:r>
              <a:rPr lang="en-US" sz="2700" b="1" dirty="0">
                <a:solidFill>
                  <a:schemeClr val="bg1"/>
                </a:solidFill>
              </a:rPr>
              <a:t>phase III trial </a:t>
            </a:r>
            <a:r>
              <a:rPr lang="it-IT" sz="2700" b="1" i="1" dirty="0">
                <a:solidFill>
                  <a:schemeClr val="bg1"/>
                </a:solidFill>
              </a:rPr>
              <a:t>JCO</a:t>
            </a:r>
            <a:r>
              <a:rPr lang="it-IT" sz="2700" b="1" dirty="0">
                <a:solidFill>
                  <a:schemeClr val="bg1"/>
                </a:solidFill>
              </a:rPr>
              <a:t>. 2007. (&gt;500 </a:t>
            </a:r>
            <a:r>
              <a:rPr lang="it-IT" sz="2700" b="1" dirty="0" err="1">
                <a:solidFill>
                  <a:schemeClr val="bg1"/>
                </a:solidFill>
              </a:rPr>
              <a:t>patients</a:t>
            </a:r>
            <a:r>
              <a:rPr lang="it-IT" sz="2700" b="1" dirty="0">
                <a:solidFill>
                  <a:schemeClr val="bg1"/>
                </a:solidFill>
              </a:rPr>
              <a:t>)</a:t>
            </a:r>
            <a:br>
              <a:rPr lang="it-IT" b="1" dirty="0"/>
            </a:br>
            <a:r>
              <a:rPr lang="en-US" b="1" dirty="0"/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24EB87-4872-E34C-856F-40F2698FC437}"/>
              </a:ext>
            </a:extLst>
          </p:cNvPr>
          <p:cNvSpPr txBox="1">
            <a:spLocks/>
          </p:cNvSpPr>
          <p:nvPr/>
        </p:nvSpPr>
        <p:spPr>
          <a:xfrm>
            <a:off x="2971800" y="4267200"/>
            <a:ext cx="4038600" cy="11063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statistically significant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but not clinically.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0FB47-24CC-F84C-9B3B-F5B6A8884D8C}"/>
              </a:ext>
            </a:extLst>
          </p:cNvPr>
          <p:cNvSpPr txBox="1"/>
          <p:nvPr/>
        </p:nvSpPr>
        <p:spPr>
          <a:xfrm>
            <a:off x="5562600" y="3581400"/>
            <a:ext cx="247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Progression free survival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77F4B-280F-1E4E-9E9D-F077DF44C0C3}"/>
              </a:ext>
            </a:extLst>
          </p:cNvPr>
          <p:cNvSpPr txBox="1"/>
          <p:nvPr/>
        </p:nvSpPr>
        <p:spPr>
          <a:xfrm>
            <a:off x="6553200" y="1752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3552A-52AF-8248-9D6F-905FF1407E50}"/>
              </a:ext>
            </a:extLst>
          </p:cNvPr>
          <p:cNvSpPr txBox="1"/>
          <p:nvPr/>
        </p:nvSpPr>
        <p:spPr>
          <a:xfrm>
            <a:off x="6553200" y="5345668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 in 100mg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16005384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3541</TotalTime>
  <Words>2234</Words>
  <Application>Microsoft Macintosh PowerPoint</Application>
  <PresentationFormat>On-screen Show (4:3)</PresentationFormat>
  <Paragraphs>653</Paragraphs>
  <Slides>68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ＭＳ Ｐゴシック</vt:lpstr>
      <vt:lpstr>Arial</vt:lpstr>
      <vt:lpstr>Berlin Sans FB Demi</vt:lpstr>
      <vt:lpstr>Calibri</vt:lpstr>
      <vt:lpstr>Century Gothic</vt:lpstr>
      <vt:lpstr>Lucida Sans Unicode</vt:lpstr>
      <vt:lpstr>StarSymbol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Background </vt:lpstr>
      <vt:lpstr>Perioperative Chemotherapy:</vt:lpstr>
      <vt:lpstr>Which chemotherapy?</vt:lpstr>
      <vt:lpstr>OS at 1year: Gem vs. 5-FU 18% vs. 2%. “no one lived to tell the real story”</vt:lpstr>
      <vt:lpstr>Moore et al. Erlotinib plus gemcitabine vs gem alone LA PDAC. phase III trial JCO. 2007. (&gt;500 patients)  </vt:lpstr>
      <vt:lpstr>Moore et al. Erlotinib plus gemcitabine vs gem alone LA PDAC. phase III trial JCO. 2007. (&gt;500 patients)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22</vt:lpstr>
      <vt:lpstr> Which chemo ?</vt:lpstr>
      <vt:lpstr>Neo vs adjuvant? “Neoadjuvant vs upfront surgery ?”</vt:lpstr>
      <vt:lpstr>Background </vt:lpstr>
      <vt:lpstr>NCT vs upfront surgery</vt:lpstr>
      <vt:lpstr>PowerPoint Presentation</vt:lpstr>
      <vt:lpstr>Trial design</vt:lpstr>
      <vt:lpstr>Results</vt:lpstr>
      <vt:lpstr>Overall survival (ITT)</vt:lpstr>
      <vt:lpstr>Metastases and local recurrence (ITT)</vt:lpstr>
      <vt:lpstr>II. Neo vs adjuvant?</vt:lpstr>
      <vt:lpstr>III. NCT-&gt; how long +-NRT?</vt:lpstr>
      <vt:lpstr>Extended chemo in panc ca. Rose et al ASO 2014 </vt:lpstr>
      <vt:lpstr>NCRT-Surgery interval  Chen et al ASO 2014 84 Borderline PDAC   </vt:lpstr>
      <vt:lpstr>CRT vs. CT alone (5 RCTs ???)</vt:lpstr>
      <vt:lpstr>PowerPoint Presentation</vt:lpstr>
      <vt:lpstr>PowerPoint Presentation</vt:lpstr>
      <vt:lpstr>Surgery</vt:lpstr>
      <vt:lpstr>LAP07 Pascal Hammel et al. JAMA May 2016.</vt:lpstr>
      <vt:lpstr>(ALLIANCE) trial A021501 extended NCRT vs NCT</vt:lpstr>
      <vt:lpstr>III. NCT-&gt; how long +-NRT?</vt:lpstr>
      <vt:lpstr>Metrics of tumor response</vt:lpstr>
      <vt:lpstr>Metrics of tumor response</vt:lpstr>
      <vt:lpstr>CTC</vt:lpstr>
      <vt:lpstr>Cont. Metrics of tumor response</vt:lpstr>
      <vt:lpstr>CA 19-9</vt:lpstr>
      <vt:lpstr>CA 19-9 </vt:lpstr>
      <vt:lpstr>CA 19-9</vt:lpstr>
      <vt:lpstr>CA 19-9</vt:lpstr>
      <vt:lpstr>Imaging post-NCT </vt:lpstr>
      <vt:lpstr>Katz et al. Cancer 2012</vt:lpstr>
      <vt:lpstr>Ferrone et al.Ann Surg 2015</vt:lpstr>
      <vt:lpstr>Ferrone et al. Ann Surg 2015</vt:lpstr>
      <vt:lpstr>Ferrone et al. Ann Surg 2015</vt:lpstr>
      <vt:lpstr>Pathological Complete Response to Neoadjuvant Chemotherapy in Pancreatic Cancer: Frequency, Predictors and Impact on Overall Survival</vt:lpstr>
      <vt:lpstr>PowerPoint Presentation</vt:lpstr>
      <vt:lpstr>Background </vt:lpstr>
      <vt:lpstr>Methods</vt:lpstr>
      <vt:lpstr>Methods</vt:lpstr>
      <vt:lpstr>PowerPoint Presentation</vt:lpstr>
      <vt:lpstr>PowerPoint Presentation</vt:lpstr>
      <vt:lpstr>PowerPoint Presentation</vt:lpstr>
      <vt:lpstr>Logistic regression models of pCR predictors  </vt:lpstr>
      <vt:lpstr>Results: pCR according to NCT-S interval</vt:lpstr>
      <vt:lpstr>PowerPoint Presentation</vt:lpstr>
      <vt:lpstr>Results: OS per NCT-S interval</vt:lpstr>
      <vt:lpstr>Cox regression OS analysis</vt:lpstr>
      <vt:lpstr>Conclusions</vt:lpstr>
      <vt:lpstr>Take home messages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Basem Azab</cp:lastModifiedBy>
  <cp:revision>232</cp:revision>
  <dcterms:created xsi:type="dcterms:W3CDTF">2018-02-25T03:26:47Z</dcterms:created>
  <dcterms:modified xsi:type="dcterms:W3CDTF">2018-11-07T00:46:08Z</dcterms:modified>
</cp:coreProperties>
</file>